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85" r:id="rId2"/>
    <p:sldId id="288" r:id="rId3"/>
    <p:sldId id="289" r:id="rId4"/>
    <p:sldId id="276" r:id="rId5"/>
    <p:sldId id="274" r:id="rId6"/>
    <p:sldId id="277" r:id="rId7"/>
    <p:sldId id="257" r:id="rId8"/>
    <p:sldId id="264" r:id="rId9"/>
    <p:sldId id="265" r:id="rId10"/>
    <p:sldId id="283" r:id="rId11"/>
    <p:sldId id="284" r:id="rId12"/>
    <p:sldId id="271" r:id="rId13"/>
    <p:sldId id="296" r:id="rId14"/>
    <p:sldId id="272" r:id="rId15"/>
    <p:sldId id="286" r:id="rId16"/>
    <p:sldId id="279" r:id="rId17"/>
    <p:sldId id="262" r:id="rId18"/>
    <p:sldId id="258" r:id="rId19"/>
    <p:sldId id="291" r:id="rId20"/>
    <p:sldId id="261" r:id="rId21"/>
    <p:sldId id="290" r:id="rId22"/>
    <p:sldId id="266" r:id="rId23"/>
    <p:sldId id="295" r:id="rId24"/>
    <p:sldId id="293" r:id="rId25"/>
    <p:sldId id="294" r:id="rId2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4A3F"/>
    <a:srgbClr val="325AA3"/>
    <a:srgbClr val="244073"/>
    <a:srgbClr val="13477E"/>
    <a:srgbClr val="182C4E"/>
    <a:srgbClr val="000000"/>
    <a:srgbClr val="BC8D00"/>
    <a:srgbClr val="0C242A"/>
    <a:srgbClr val="08171B"/>
    <a:srgbClr val="0610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28" autoAdjust="0"/>
    <p:restoredTop sz="72925"/>
  </p:normalViewPr>
  <p:slideViewPr>
    <p:cSldViewPr snapToGrid="0">
      <p:cViewPr varScale="1">
        <p:scale>
          <a:sx n="91" d="100"/>
          <a:sy n="91" d="100"/>
        </p:scale>
        <p:origin x="1832" y="192"/>
      </p:cViewPr>
      <p:guideLst/>
    </p:cSldViewPr>
  </p:slideViewPr>
  <p:notesTextViewPr>
    <p:cViewPr>
      <p:scale>
        <a:sx n="170" d="100"/>
        <a:sy n="170" d="100"/>
      </p:scale>
      <p:origin x="0" y="0"/>
    </p:cViewPr>
  </p:notesTextViewPr>
  <p:notesViewPr>
    <p:cSldViewPr snapToGrid="0">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6499A3F-08D9-5E4A-8EDD-5ABCDA76EDA0}" type="doc">
      <dgm:prSet loTypeId="urn:microsoft.com/office/officeart/2005/8/layout/list1" loCatId="process" qsTypeId="urn:microsoft.com/office/officeart/2005/8/quickstyle/simple1" qsCatId="simple" csTypeId="urn:microsoft.com/office/officeart/2005/8/colors/accent1_2" csCatId="accent1" phldr="1"/>
      <dgm:spPr/>
      <dgm:t>
        <a:bodyPr/>
        <a:lstStyle/>
        <a:p>
          <a:endParaRPr lang="en-GB"/>
        </a:p>
      </dgm:t>
    </dgm:pt>
    <dgm:pt modelId="{22C7F414-CE4B-6147-BEAB-8C11EB04089D}">
      <dgm:prSet/>
      <dgm:spPr>
        <a:solidFill>
          <a:schemeClr val="accent1">
            <a:lumMod val="75000"/>
          </a:schemeClr>
        </a:solidFill>
      </dgm:spPr>
      <dgm:t>
        <a:bodyPr/>
        <a:lstStyle/>
        <a:p>
          <a:r>
            <a:rPr lang="en-GB" b="1">
              <a:solidFill>
                <a:schemeClr val="bg1"/>
              </a:solidFill>
            </a:rPr>
            <a:t>Evolutionary game theory framework</a:t>
          </a:r>
          <a:endParaRPr lang="en-GR">
            <a:solidFill>
              <a:schemeClr val="bg1"/>
            </a:solidFill>
          </a:endParaRPr>
        </a:p>
      </dgm:t>
    </dgm:pt>
    <dgm:pt modelId="{79BBFA98-329F-934B-94E1-D72CC8C92792}" type="parTrans" cxnId="{92DE2286-E886-CE4C-94D1-E754DD0EAB38}">
      <dgm:prSet/>
      <dgm:spPr/>
      <dgm:t>
        <a:bodyPr/>
        <a:lstStyle/>
        <a:p>
          <a:endParaRPr lang="en-GB"/>
        </a:p>
      </dgm:t>
    </dgm:pt>
    <dgm:pt modelId="{716B2F32-D4D2-5148-B5EE-B52BF579C2D3}" type="sibTrans" cxnId="{92DE2286-E886-CE4C-94D1-E754DD0EAB38}">
      <dgm:prSet/>
      <dgm:spPr/>
      <dgm:t>
        <a:bodyPr/>
        <a:lstStyle/>
        <a:p>
          <a:endParaRPr lang="en-GB"/>
        </a:p>
      </dgm:t>
    </dgm:pt>
    <dgm:pt modelId="{75B0C829-9D01-B444-A002-6712B88E1BFF}">
      <dgm:prSet/>
      <dgm:spPr/>
      <dgm:t>
        <a:bodyPr/>
        <a:lstStyle/>
        <a:p>
          <a:r>
            <a:rPr lang="en-GB" b="1" dirty="0"/>
            <a:t>First</a:t>
          </a:r>
          <a:r>
            <a:rPr lang="en-GB" dirty="0"/>
            <a:t> </a:t>
          </a:r>
          <a:r>
            <a:rPr lang="en-GB" b="1" dirty="0"/>
            <a:t>attempt</a:t>
          </a:r>
          <a:r>
            <a:rPr lang="en-GB" dirty="0"/>
            <a:t> in the specific NLP task of </a:t>
          </a:r>
          <a:r>
            <a:rPr lang="en-GB" b="0" dirty="0"/>
            <a:t>WSD</a:t>
          </a:r>
          <a:r>
            <a:rPr lang="en-GB" dirty="0"/>
            <a:t> </a:t>
          </a:r>
          <a:endParaRPr lang="en-GR" dirty="0"/>
        </a:p>
      </dgm:t>
    </dgm:pt>
    <dgm:pt modelId="{4C46D799-795C-1342-9122-2BA9C299B134}" type="parTrans" cxnId="{1577E579-617A-F544-B6F5-71F1D39C3640}">
      <dgm:prSet/>
      <dgm:spPr/>
      <dgm:t>
        <a:bodyPr/>
        <a:lstStyle/>
        <a:p>
          <a:endParaRPr lang="en-GB"/>
        </a:p>
      </dgm:t>
    </dgm:pt>
    <dgm:pt modelId="{FD4C851F-4C3B-5C44-B2C5-ED8B76425FED}" type="sibTrans" cxnId="{1577E579-617A-F544-B6F5-71F1D39C3640}">
      <dgm:prSet/>
      <dgm:spPr/>
      <dgm:t>
        <a:bodyPr/>
        <a:lstStyle/>
        <a:p>
          <a:endParaRPr lang="en-GB"/>
        </a:p>
      </dgm:t>
    </dgm:pt>
    <dgm:pt modelId="{2CA43B23-442E-834D-A338-218E9480DD8C}">
      <dgm:prSet/>
      <dgm:spPr>
        <a:solidFill>
          <a:schemeClr val="accent1">
            <a:lumMod val="75000"/>
          </a:schemeClr>
        </a:solidFill>
      </dgm:spPr>
      <dgm:t>
        <a:bodyPr/>
        <a:lstStyle/>
        <a:p>
          <a:r>
            <a:rPr lang="en-GB" b="1" dirty="0">
              <a:solidFill>
                <a:schemeClr val="bg1"/>
              </a:solidFill>
            </a:rPr>
            <a:t>WSD  </a:t>
          </a:r>
          <a:endParaRPr lang="en-GR" b="1" dirty="0">
            <a:solidFill>
              <a:schemeClr val="bg1"/>
            </a:solidFill>
          </a:endParaRPr>
        </a:p>
      </dgm:t>
    </dgm:pt>
    <dgm:pt modelId="{14B7EE91-4A66-734D-867D-E92AB63402EE}" type="parTrans" cxnId="{EC3EC671-E971-1249-94DA-CCB9C80485B9}">
      <dgm:prSet/>
      <dgm:spPr/>
      <dgm:t>
        <a:bodyPr/>
        <a:lstStyle/>
        <a:p>
          <a:endParaRPr lang="en-GB"/>
        </a:p>
      </dgm:t>
    </dgm:pt>
    <dgm:pt modelId="{76E8F29B-2FA1-D34F-AFF0-96BDC87C3A26}" type="sibTrans" cxnId="{EC3EC671-E971-1249-94DA-CCB9C80485B9}">
      <dgm:prSet/>
      <dgm:spPr/>
      <dgm:t>
        <a:bodyPr/>
        <a:lstStyle/>
        <a:p>
          <a:endParaRPr lang="en-GB"/>
        </a:p>
      </dgm:t>
    </dgm:pt>
    <dgm:pt modelId="{FEC74E1B-CE89-9140-8BCF-DC7549253BCC}">
      <dgm:prSet/>
      <dgm:spPr/>
      <dgm:t>
        <a:bodyPr/>
        <a:lstStyle/>
        <a:p>
          <a:r>
            <a:rPr lang="en-GB" b="0" dirty="0"/>
            <a:t>Sense - </a:t>
          </a:r>
          <a:r>
            <a:rPr lang="en-GB" b="1" dirty="0"/>
            <a:t>labelling</a:t>
          </a:r>
          <a:r>
            <a:rPr lang="en-GB" b="0" dirty="0"/>
            <a:t> task </a:t>
          </a:r>
          <a:r>
            <a:rPr lang="en-GB" b="1" dirty="0"/>
            <a:t>→ </a:t>
          </a:r>
          <a:r>
            <a:rPr lang="en-GB" dirty="0"/>
            <a:t>sense assignment to words</a:t>
          </a:r>
          <a:endParaRPr lang="en-GR" dirty="0"/>
        </a:p>
      </dgm:t>
    </dgm:pt>
    <dgm:pt modelId="{00A67200-5568-2A49-BC4B-659A411552ED}" type="parTrans" cxnId="{854ECB66-82C3-E741-BC45-4341F2C2CF14}">
      <dgm:prSet/>
      <dgm:spPr/>
      <dgm:t>
        <a:bodyPr/>
        <a:lstStyle/>
        <a:p>
          <a:endParaRPr lang="en-GB"/>
        </a:p>
      </dgm:t>
    </dgm:pt>
    <dgm:pt modelId="{51D39CF6-FF5B-B04A-A60C-3E0367CD60EF}" type="sibTrans" cxnId="{854ECB66-82C3-E741-BC45-4341F2C2CF14}">
      <dgm:prSet/>
      <dgm:spPr/>
      <dgm:t>
        <a:bodyPr/>
        <a:lstStyle/>
        <a:p>
          <a:endParaRPr lang="en-GB"/>
        </a:p>
      </dgm:t>
    </dgm:pt>
    <dgm:pt modelId="{3AA13C7D-2DC5-DC42-8D54-935C8A6AEE21}">
      <dgm:prSet/>
      <dgm:spPr/>
      <dgm:t>
        <a:bodyPr/>
        <a:lstStyle/>
        <a:p>
          <a:r>
            <a:rPr lang="en-GB" b="1" dirty="0"/>
            <a:t>Constraint</a:t>
          </a:r>
          <a:r>
            <a:rPr lang="en-GB" b="0" dirty="0"/>
            <a:t> satisfaction problem</a:t>
          </a:r>
          <a:endParaRPr lang="en-GR" b="0" dirty="0"/>
        </a:p>
      </dgm:t>
    </dgm:pt>
    <dgm:pt modelId="{D504D843-81EE-EB4D-AC58-23F93C220183}" type="parTrans" cxnId="{C20E80C5-867D-094B-839A-FCD4EDBFFEB6}">
      <dgm:prSet/>
      <dgm:spPr/>
      <dgm:t>
        <a:bodyPr/>
        <a:lstStyle/>
        <a:p>
          <a:endParaRPr lang="en-GB"/>
        </a:p>
      </dgm:t>
    </dgm:pt>
    <dgm:pt modelId="{726FBE88-25B4-4E49-8010-CAF3094156C3}" type="sibTrans" cxnId="{C20E80C5-867D-094B-839A-FCD4EDBFFEB6}">
      <dgm:prSet/>
      <dgm:spPr/>
      <dgm:t>
        <a:bodyPr/>
        <a:lstStyle/>
        <a:p>
          <a:endParaRPr lang="en-GB"/>
        </a:p>
      </dgm:t>
    </dgm:pt>
    <dgm:pt modelId="{F26D4D09-BCB7-0E4C-B3B8-58F1C1ADB320}">
      <dgm:prSet/>
      <dgm:spPr>
        <a:solidFill>
          <a:schemeClr val="accent1">
            <a:lumMod val="75000"/>
          </a:schemeClr>
        </a:solidFill>
      </dgm:spPr>
      <dgm:t>
        <a:bodyPr/>
        <a:lstStyle/>
        <a:p>
          <a:r>
            <a:rPr lang="en-GB" b="1" dirty="0">
              <a:solidFill>
                <a:schemeClr val="bg1"/>
              </a:solidFill>
            </a:rPr>
            <a:t>Game-theoretical approach </a:t>
          </a:r>
          <a:endParaRPr lang="en-GR" b="1" dirty="0">
            <a:solidFill>
              <a:schemeClr val="bg1"/>
            </a:solidFill>
          </a:endParaRPr>
        </a:p>
      </dgm:t>
    </dgm:pt>
    <dgm:pt modelId="{FA09D9ED-F773-5B42-8D9D-2B9A5668EC4B}" type="parTrans" cxnId="{68774206-E85D-DD40-8F13-0D34DF4562B5}">
      <dgm:prSet/>
      <dgm:spPr/>
      <dgm:t>
        <a:bodyPr/>
        <a:lstStyle/>
        <a:p>
          <a:endParaRPr lang="en-GB"/>
        </a:p>
      </dgm:t>
    </dgm:pt>
    <dgm:pt modelId="{D7A7B3D8-264A-B84A-8BCD-4D790E17FE42}" type="sibTrans" cxnId="{68774206-E85D-DD40-8F13-0D34DF4562B5}">
      <dgm:prSet/>
      <dgm:spPr/>
      <dgm:t>
        <a:bodyPr/>
        <a:lstStyle/>
        <a:p>
          <a:endParaRPr lang="en-GB"/>
        </a:p>
      </dgm:t>
    </dgm:pt>
    <dgm:pt modelId="{84E909AF-3670-FB48-97F0-35587EDB5A5D}">
      <dgm:prSet/>
      <dgm:spPr/>
      <dgm:t>
        <a:bodyPr/>
        <a:lstStyle/>
        <a:p>
          <a:r>
            <a:rPr lang="en-GB" b="1" dirty="0"/>
            <a:t>Players</a:t>
          </a:r>
          <a:r>
            <a:rPr lang="en-GB" dirty="0"/>
            <a:t> →  words ( to be disambiguated )</a:t>
          </a:r>
          <a:endParaRPr lang="en-GR" dirty="0"/>
        </a:p>
      </dgm:t>
    </dgm:pt>
    <dgm:pt modelId="{2B7314E5-3346-8C40-80B9-B057827E0539}" type="parTrans" cxnId="{C8565401-4285-2044-9C89-70D0A902B2E4}">
      <dgm:prSet/>
      <dgm:spPr/>
      <dgm:t>
        <a:bodyPr/>
        <a:lstStyle/>
        <a:p>
          <a:endParaRPr lang="en-GB"/>
        </a:p>
      </dgm:t>
    </dgm:pt>
    <dgm:pt modelId="{3DDFE893-3F9D-4045-9782-BD1803D746DD}" type="sibTrans" cxnId="{C8565401-4285-2044-9C89-70D0A902B2E4}">
      <dgm:prSet/>
      <dgm:spPr/>
      <dgm:t>
        <a:bodyPr/>
        <a:lstStyle/>
        <a:p>
          <a:endParaRPr lang="en-GB"/>
        </a:p>
      </dgm:t>
    </dgm:pt>
    <dgm:pt modelId="{E2EB4045-9F6F-F640-A5BD-CF871BD2A6F3}">
      <dgm:prSet/>
      <dgm:spPr/>
      <dgm:t>
        <a:bodyPr/>
        <a:lstStyle/>
        <a:p>
          <a:r>
            <a:rPr lang="en-GB" b="1" dirty="0"/>
            <a:t>Strategies</a:t>
          </a:r>
          <a:r>
            <a:rPr lang="en-GB" dirty="0"/>
            <a:t> →  senses ( evolving population )</a:t>
          </a:r>
          <a:endParaRPr lang="en-GR" dirty="0"/>
        </a:p>
      </dgm:t>
    </dgm:pt>
    <dgm:pt modelId="{B176CB79-B253-DF42-94CF-F183DE0DA311}" type="parTrans" cxnId="{81DA49D2-40FB-BC40-BBA6-998588D9DA16}">
      <dgm:prSet/>
      <dgm:spPr/>
      <dgm:t>
        <a:bodyPr/>
        <a:lstStyle/>
        <a:p>
          <a:endParaRPr lang="en-GB"/>
        </a:p>
      </dgm:t>
    </dgm:pt>
    <dgm:pt modelId="{D67B4000-C692-A144-BE24-47240FD55C72}" type="sibTrans" cxnId="{81DA49D2-40FB-BC40-BBA6-998588D9DA16}">
      <dgm:prSet/>
      <dgm:spPr/>
      <dgm:t>
        <a:bodyPr/>
        <a:lstStyle/>
        <a:p>
          <a:endParaRPr lang="en-GB"/>
        </a:p>
      </dgm:t>
    </dgm:pt>
    <dgm:pt modelId="{5C17A1EE-1759-514A-84AF-6CD618A248DA}">
      <dgm:prSet/>
      <dgm:spPr/>
      <dgm:t>
        <a:bodyPr/>
        <a:lstStyle/>
        <a:p>
          <a:r>
            <a:rPr lang="en-GB" b="1"/>
            <a:t>Payoff</a:t>
          </a:r>
          <a:r>
            <a:rPr lang="en-GB"/>
            <a:t> matrices →  sense similarity </a:t>
          </a:r>
          <a:endParaRPr lang="en-GR"/>
        </a:p>
      </dgm:t>
    </dgm:pt>
    <dgm:pt modelId="{D61843FC-1A1D-7B47-A78D-A71CE226DFC6}" type="parTrans" cxnId="{1F27F38A-9F6A-FA43-B0D1-893E789C5ADB}">
      <dgm:prSet/>
      <dgm:spPr/>
      <dgm:t>
        <a:bodyPr/>
        <a:lstStyle/>
        <a:p>
          <a:endParaRPr lang="en-GB"/>
        </a:p>
      </dgm:t>
    </dgm:pt>
    <dgm:pt modelId="{CC605F5D-0AD0-544B-BB0B-44A32DCD4233}" type="sibTrans" cxnId="{1F27F38A-9F6A-FA43-B0D1-893E789C5ADB}">
      <dgm:prSet/>
      <dgm:spPr/>
      <dgm:t>
        <a:bodyPr/>
        <a:lstStyle/>
        <a:p>
          <a:endParaRPr lang="en-GB"/>
        </a:p>
      </dgm:t>
    </dgm:pt>
    <dgm:pt modelId="{3E52E5CE-619B-AD45-B28B-2641F8E3E6C6}">
      <dgm:prSet/>
      <dgm:spPr/>
      <dgm:t>
        <a:bodyPr/>
        <a:lstStyle/>
        <a:p>
          <a:r>
            <a:rPr lang="en-GB" b="1" dirty="0"/>
            <a:t>Interactions</a:t>
          </a:r>
          <a:r>
            <a:rPr lang="en-GB" dirty="0"/>
            <a:t> → weighted graph</a:t>
          </a:r>
          <a:endParaRPr lang="en-GR" dirty="0"/>
        </a:p>
      </dgm:t>
    </dgm:pt>
    <dgm:pt modelId="{8F31E5EF-87B1-3B4B-A902-46CA4145DD96}" type="parTrans" cxnId="{22465995-C036-5C44-BD63-43C04AB5185D}">
      <dgm:prSet/>
      <dgm:spPr/>
      <dgm:t>
        <a:bodyPr/>
        <a:lstStyle/>
        <a:p>
          <a:endParaRPr lang="en-GB"/>
        </a:p>
      </dgm:t>
    </dgm:pt>
    <dgm:pt modelId="{CB9DF5A5-224D-AC46-B5EF-8D2E211E416F}" type="sibTrans" cxnId="{22465995-C036-5C44-BD63-43C04AB5185D}">
      <dgm:prSet/>
      <dgm:spPr/>
      <dgm:t>
        <a:bodyPr/>
        <a:lstStyle/>
        <a:p>
          <a:endParaRPr lang="en-GB"/>
        </a:p>
      </dgm:t>
    </dgm:pt>
    <dgm:pt modelId="{F94D544D-8B52-5544-BDB3-E694DC01A192}">
      <dgm:prSet/>
      <dgm:spPr/>
      <dgm:t>
        <a:bodyPr/>
        <a:lstStyle/>
        <a:p>
          <a:r>
            <a:rPr lang="en-GB" b="1" dirty="0"/>
            <a:t>Nash equilibrium</a:t>
          </a:r>
          <a:r>
            <a:rPr lang="en-GB" dirty="0"/>
            <a:t> → consistent word-sense assignment</a:t>
          </a:r>
          <a:endParaRPr lang="en-GR" dirty="0"/>
        </a:p>
      </dgm:t>
    </dgm:pt>
    <dgm:pt modelId="{7C151AEA-CA43-F34F-A44E-7855487668F8}" type="parTrans" cxnId="{4013130C-1E14-4C42-8054-A3F2A0F19FCE}">
      <dgm:prSet/>
      <dgm:spPr/>
      <dgm:t>
        <a:bodyPr/>
        <a:lstStyle/>
        <a:p>
          <a:endParaRPr lang="en-GB"/>
        </a:p>
      </dgm:t>
    </dgm:pt>
    <dgm:pt modelId="{6E705280-18A5-574A-9B27-8375CFEEF2BA}" type="sibTrans" cxnId="{4013130C-1E14-4C42-8054-A3F2A0F19FCE}">
      <dgm:prSet/>
      <dgm:spPr/>
      <dgm:t>
        <a:bodyPr/>
        <a:lstStyle/>
        <a:p>
          <a:endParaRPr lang="en-GB"/>
        </a:p>
      </dgm:t>
    </dgm:pt>
    <dgm:pt modelId="{983960CE-2FF3-EB48-874F-42061560B72B}">
      <dgm:prSet/>
      <dgm:spPr/>
      <dgm:t>
        <a:bodyPr/>
        <a:lstStyle/>
        <a:p>
          <a:r>
            <a:rPr lang="en-GB" b="1" dirty="0"/>
            <a:t>Selection process </a:t>
          </a:r>
          <a:endParaRPr lang="en-GR" dirty="0"/>
        </a:p>
      </dgm:t>
    </dgm:pt>
    <dgm:pt modelId="{1BF437A1-5EA3-B943-82EE-BFBEADC5FB01}" type="parTrans" cxnId="{34E48939-45FF-2048-993C-9C99B22DE80A}">
      <dgm:prSet/>
      <dgm:spPr/>
      <dgm:t>
        <a:bodyPr/>
        <a:lstStyle/>
        <a:p>
          <a:endParaRPr lang="en-GB"/>
        </a:p>
      </dgm:t>
    </dgm:pt>
    <dgm:pt modelId="{B9EF9CB2-70AA-5D41-A639-70A85DDC8854}" type="sibTrans" cxnId="{34E48939-45FF-2048-993C-9C99B22DE80A}">
      <dgm:prSet/>
      <dgm:spPr/>
      <dgm:t>
        <a:bodyPr/>
        <a:lstStyle/>
        <a:p>
          <a:endParaRPr lang="en-GB"/>
        </a:p>
      </dgm:t>
    </dgm:pt>
    <dgm:pt modelId="{E8100F3B-2008-3E42-9F68-A10020847D36}">
      <dgm:prSet/>
      <dgm:spPr/>
      <dgm:t>
        <a:bodyPr/>
        <a:lstStyle/>
        <a:p>
          <a:r>
            <a:rPr lang="en-GB" dirty="0"/>
            <a:t>Iterative process of </a:t>
          </a:r>
          <a:r>
            <a:rPr lang="en-GB" b="1" dirty="0"/>
            <a:t>fitness</a:t>
          </a:r>
          <a:r>
            <a:rPr lang="en-GB" dirty="0"/>
            <a:t> </a:t>
          </a:r>
          <a:r>
            <a:rPr lang="en-GB" b="1" dirty="0"/>
            <a:t>increase</a:t>
          </a:r>
          <a:r>
            <a:rPr lang="en-GB" dirty="0"/>
            <a:t> ( candidates / senses with certain features )</a:t>
          </a:r>
          <a:endParaRPr lang="en-GR" dirty="0"/>
        </a:p>
      </dgm:t>
    </dgm:pt>
    <dgm:pt modelId="{23819E7B-1C52-F14A-86E7-A2570C57F7A9}" type="parTrans" cxnId="{13ED6D1A-12C0-644F-91BD-2432DF173557}">
      <dgm:prSet/>
      <dgm:spPr/>
      <dgm:t>
        <a:bodyPr/>
        <a:lstStyle/>
        <a:p>
          <a:endParaRPr lang="en-GB"/>
        </a:p>
      </dgm:t>
    </dgm:pt>
    <dgm:pt modelId="{38744EAD-3C89-9F42-A8F1-C3F898182D8E}" type="sibTrans" cxnId="{13ED6D1A-12C0-644F-91BD-2432DF173557}">
      <dgm:prSet/>
      <dgm:spPr/>
      <dgm:t>
        <a:bodyPr/>
        <a:lstStyle/>
        <a:p>
          <a:endParaRPr lang="en-GB"/>
        </a:p>
      </dgm:t>
    </dgm:pt>
    <dgm:pt modelId="{BF1154D0-24F3-8B4E-ADA2-9FBA5B11A961}">
      <dgm:prSet/>
      <dgm:spPr/>
      <dgm:t>
        <a:bodyPr/>
        <a:lstStyle/>
        <a:p>
          <a:r>
            <a:rPr lang="en-GB" b="1" dirty="0"/>
            <a:t>Best</a:t>
          </a:r>
          <a:r>
            <a:rPr lang="en-GB" dirty="0"/>
            <a:t> </a:t>
          </a:r>
          <a:r>
            <a:rPr lang="en-GB" b="1" dirty="0"/>
            <a:t>candidates</a:t>
          </a:r>
          <a:r>
            <a:rPr lang="en-GB" dirty="0"/>
            <a:t> ( senses with higher fitness ) in the population</a:t>
          </a:r>
          <a:endParaRPr lang="en-GR" dirty="0"/>
        </a:p>
      </dgm:t>
    </dgm:pt>
    <dgm:pt modelId="{DFD50E26-7B11-E74E-A121-4E32C9E71820}" type="parTrans" cxnId="{7C0E5EA0-0A05-EA4C-AE07-15A5BB9CCA57}">
      <dgm:prSet/>
      <dgm:spPr/>
      <dgm:t>
        <a:bodyPr/>
        <a:lstStyle/>
        <a:p>
          <a:endParaRPr lang="en-GB"/>
        </a:p>
      </dgm:t>
    </dgm:pt>
    <dgm:pt modelId="{B202F94A-00D9-5F41-9BD9-33681F3F1E2B}" type="sibTrans" cxnId="{7C0E5EA0-0A05-EA4C-AE07-15A5BB9CCA57}">
      <dgm:prSet/>
      <dgm:spPr/>
      <dgm:t>
        <a:bodyPr/>
        <a:lstStyle/>
        <a:p>
          <a:endParaRPr lang="en-GB"/>
        </a:p>
      </dgm:t>
    </dgm:pt>
    <dgm:pt modelId="{E17A68FD-ADA2-4C46-A2B2-89C4857E39AA}" type="pres">
      <dgm:prSet presAssocID="{36499A3F-08D9-5E4A-8EDD-5ABCDA76EDA0}" presName="linear" presStyleCnt="0">
        <dgm:presLayoutVars>
          <dgm:dir/>
          <dgm:animLvl val="lvl"/>
          <dgm:resizeHandles val="exact"/>
        </dgm:presLayoutVars>
      </dgm:prSet>
      <dgm:spPr/>
    </dgm:pt>
    <dgm:pt modelId="{58213E6B-1DB3-D64B-AE14-784611E5A963}" type="pres">
      <dgm:prSet presAssocID="{22C7F414-CE4B-6147-BEAB-8C11EB04089D}" presName="parentLin" presStyleCnt="0"/>
      <dgm:spPr/>
    </dgm:pt>
    <dgm:pt modelId="{2D546E68-E12F-AF4E-8D8E-513A4DD99E90}" type="pres">
      <dgm:prSet presAssocID="{22C7F414-CE4B-6147-BEAB-8C11EB04089D}" presName="parentLeftMargin" presStyleLbl="node1" presStyleIdx="0" presStyleCnt="3"/>
      <dgm:spPr/>
    </dgm:pt>
    <dgm:pt modelId="{C1B51DB1-D147-C848-A677-4454989D784F}" type="pres">
      <dgm:prSet presAssocID="{22C7F414-CE4B-6147-BEAB-8C11EB04089D}" presName="parentText" presStyleLbl="node1" presStyleIdx="0" presStyleCnt="3">
        <dgm:presLayoutVars>
          <dgm:chMax val="0"/>
          <dgm:bulletEnabled val="1"/>
        </dgm:presLayoutVars>
      </dgm:prSet>
      <dgm:spPr/>
    </dgm:pt>
    <dgm:pt modelId="{0AE8767D-A2E3-0F4E-9D13-526CE0EED8E2}" type="pres">
      <dgm:prSet presAssocID="{22C7F414-CE4B-6147-BEAB-8C11EB04089D}" presName="negativeSpace" presStyleCnt="0"/>
      <dgm:spPr/>
    </dgm:pt>
    <dgm:pt modelId="{BECD54A4-CEE8-1447-ABA1-95D3E0EEBCBD}" type="pres">
      <dgm:prSet presAssocID="{22C7F414-CE4B-6147-BEAB-8C11EB04089D}" presName="childText" presStyleLbl="conFgAcc1" presStyleIdx="0" presStyleCnt="3">
        <dgm:presLayoutVars>
          <dgm:bulletEnabled val="1"/>
        </dgm:presLayoutVars>
      </dgm:prSet>
      <dgm:spPr/>
    </dgm:pt>
    <dgm:pt modelId="{439201F5-F4DE-894C-BDC2-F433C2990F81}" type="pres">
      <dgm:prSet presAssocID="{716B2F32-D4D2-5148-B5EE-B52BF579C2D3}" presName="spaceBetweenRectangles" presStyleCnt="0"/>
      <dgm:spPr/>
    </dgm:pt>
    <dgm:pt modelId="{C96A7D26-15C0-284A-A371-641C3B1287B4}" type="pres">
      <dgm:prSet presAssocID="{2CA43B23-442E-834D-A338-218E9480DD8C}" presName="parentLin" presStyleCnt="0"/>
      <dgm:spPr/>
    </dgm:pt>
    <dgm:pt modelId="{8128C116-72F9-0F48-9CBC-2023BC2C14E2}" type="pres">
      <dgm:prSet presAssocID="{2CA43B23-442E-834D-A338-218E9480DD8C}" presName="parentLeftMargin" presStyleLbl="node1" presStyleIdx="0" presStyleCnt="3"/>
      <dgm:spPr/>
    </dgm:pt>
    <dgm:pt modelId="{73B0216E-F5AE-0F4F-9AA9-B5ABA27E9B89}" type="pres">
      <dgm:prSet presAssocID="{2CA43B23-442E-834D-A338-218E9480DD8C}" presName="parentText" presStyleLbl="node1" presStyleIdx="1" presStyleCnt="3">
        <dgm:presLayoutVars>
          <dgm:chMax val="0"/>
          <dgm:bulletEnabled val="1"/>
        </dgm:presLayoutVars>
      </dgm:prSet>
      <dgm:spPr/>
    </dgm:pt>
    <dgm:pt modelId="{5408AE33-4664-974F-892E-9850B39BC9CA}" type="pres">
      <dgm:prSet presAssocID="{2CA43B23-442E-834D-A338-218E9480DD8C}" presName="negativeSpace" presStyleCnt="0"/>
      <dgm:spPr/>
    </dgm:pt>
    <dgm:pt modelId="{AA1FF4A4-57E2-1445-94CE-715DA0BD05AC}" type="pres">
      <dgm:prSet presAssocID="{2CA43B23-442E-834D-A338-218E9480DD8C}" presName="childText" presStyleLbl="conFgAcc1" presStyleIdx="1" presStyleCnt="3">
        <dgm:presLayoutVars>
          <dgm:bulletEnabled val="1"/>
        </dgm:presLayoutVars>
      </dgm:prSet>
      <dgm:spPr/>
    </dgm:pt>
    <dgm:pt modelId="{B1F98C7D-1EE8-BC48-8842-1B8F3AF11F55}" type="pres">
      <dgm:prSet presAssocID="{76E8F29B-2FA1-D34F-AFF0-96BDC87C3A26}" presName="spaceBetweenRectangles" presStyleCnt="0"/>
      <dgm:spPr/>
    </dgm:pt>
    <dgm:pt modelId="{EB5CEFC5-5EEF-8D44-9885-E4323AEA8F9D}" type="pres">
      <dgm:prSet presAssocID="{F26D4D09-BCB7-0E4C-B3B8-58F1C1ADB320}" presName="parentLin" presStyleCnt="0"/>
      <dgm:spPr/>
    </dgm:pt>
    <dgm:pt modelId="{44BE48DD-A7C1-B748-B56B-9EC7408EB94F}" type="pres">
      <dgm:prSet presAssocID="{F26D4D09-BCB7-0E4C-B3B8-58F1C1ADB320}" presName="parentLeftMargin" presStyleLbl="node1" presStyleIdx="1" presStyleCnt="3"/>
      <dgm:spPr/>
    </dgm:pt>
    <dgm:pt modelId="{C3B7AD24-F005-D345-A023-A559737FC7BA}" type="pres">
      <dgm:prSet presAssocID="{F26D4D09-BCB7-0E4C-B3B8-58F1C1ADB320}" presName="parentText" presStyleLbl="node1" presStyleIdx="2" presStyleCnt="3" custScaleX="121662">
        <dgm:presLayoutVars>
          <dgm:chMax val="0"/>
          <dgm:bulletEnabled val="1"/>
        </dgm:presLayoutVars>
      </dgm:prSet>
      <dgm:spPr/>
    </dgm:pt>
    <dgm:pt modelId="{AFC711F2-0ADF-CB47-89D5-23921B48482A}" type="pres">
      <dgm:prSet presAssocID="{F26D4D09-BCB7-0E4C-B3B8-58F1C1ADB320}" presName="negativeSpace" presStyleCnt="0"/>
      <dgm:spPr/>
    </dgm:pt>
    <dgm:pt modelId="{793940AF-EBD0-964A-875A-3B3EA396D968}" type="pres">
      <dgm:prSet presAssocID="{F26D4D09-BCB7-0E4C-B3B8-58F1C1ADB320}" presName="childText" presStyleLbl="conFgAcc1" presStyleIdx="2" presStyleCnt="3">
        <dgm:presLayoutVars>
          <dgm:bulletEnabled val="1"/>
        </dgm:presLayoutVars>
      </dgm:prSet>
      <dgm:spPr/>
    </dgm:pt>
  </dgm:ptLst>
  <dgm:cxnLst>
    <dgm:cxn modelId="{C8565401-4285-2044-9C89-70D0A902B2E4}" srcId="{F26D4D09-BCB7-0E4C-B3B8-58F1C1ADB320}" destId="{84E909AF-3670-FB48-97F0-35587EDB5A5D}" srcOrd="0" destOrd="0" parTransId="{2B7314E5-3346-8C40-80B9-B057827E0539}" sibTransId="{3DDFE893-3F9D-4045-9782-BD1803D746DD}"/>
    <dgm:cxn modelId="{9F592406-53F9-FA48-A1F7-9526420247F5}" type="presOf" srcId="{F26D4D09-BCB7-0E4C-B3B8-58F1C1ADB320}" destId="{C3B7AD24-F005-D345-A023-A559737FC7BA}" srcOrd="1" destOrd="0" presId="urn:microsoft.com/office/officeart/2005/8/layout/list1"/>
    <dgm:cxn modelId="{68774206-E85D-DD40-8F13-0D34DF4562B5}" srcId="{36499A3F-08D9-5E4A-8EDD-5ABCDA76EDA0}" destId="{F26D4D09-BCB7-0E4C-B3B8-58F1C1ADB320}" srcOrd="2" destOrd="0" parTransId="{FA09D9ED-F773-5B42-8D9D-2B9A5668EC4B}" sibTransId="{D7A7B3D8-264A-B84A-8BCD-4D790E17FE42}"/>
    <dgm:cxn modelId="{4013130C-1E14-4C42-8054-A3F2A0F19FCE}" srcId="{F26D4D09-BCB7-0E4C-B3B8-58F1C1ADB320}" destId="{F94D544D-8B52-5544-BDB3-E694DC01A192}" srcOrd="4" destOrd="0" parTransId="{7C151AEA-CA43-F34F-A44E-7855487668F8}" sibTransId="{6E705280-18A5-574A-9B27-8375CFEEF2BA}"/>
    <dgm:cxn modelId="{7418A612-661A-5C45-81B2-BB8E6B818C03}" type="presOf" srcId="{36499A3F-08D9-5E4A-8EDD-5ABCDA76EDA0}" destId="{E17A68FD-ADA2-4C46-A2B2-89C4857E39AA}" srcOrd="0" destOrd="0" presId="urn:microsoft.com/office/officeart/2005/8/layout/list1"/>
    <dgm:cxn modelId="{13ED6D1A-12C0-644F-91BD-2432DF173557}" srcId="{983960CE-2FF3-EB48-874F-42061560B72B}" destId="{E8100F3B-2008-3E42-9F68-A10020847D36}" srcOrd="0" destOrd="0" parTransId="{23819E7B-1C52-F14A-86E7-A2570C57F7A9}" sibTransId="{38744EAD-3C89-9F42-A8F1-C3F898182D8E}"/>
    <dgm:cxn modelId="{64977B1C-5565-C345-89AF-85463D2379FA}" type="presOf" srcId="{BF1154D0-24F3-8B4E-ADA2-9FBA5B11A961}" destId="{793940AF-EBD0-964A-875A-3B3EA396D968}" srcOrd="0" destOrd="7" presId="urn:microsoft.com/office/officeart/2005/8/layout/list1"/>
    <dgm:cxn modelId="{A8430126-B75E-4545-A1DF-C400D9E6E083}" type="presOf" srcId="{2CA43B23-442E-834D-A338-218E9480DD8C}" destId="{8128C116-72F9-0F48-9CBC-2023BC2C14E2}" srcOrd="0" destOrd="0" presId="urn:microsoft.com/office/officeart/2005/8/layout/list1"/>
    <dgm:cxn modelId="{49113B2C-A094-4042-9CFA-C0ACBE959B0D}" type="presOf" srcId="{983960CE-2FF3-EB48-874F-42061560B72B}" destId="{793940AF-EBD0-964A-875A-3B3EA396D968}" srcOrd="0" destOrd="5" presId="urn:microsoft.com/office/officeart/2005/8/layout/list1"/>
    <dgm:cxn modelId="{34E48939-45FF-2048-993C-9C99B22DE80A}" srcId="{F26D4D09-BCB7-0E4C-B3B8-58F1C1ADB320}" destId="{983960CE-2FF3-EB48-874F-42061560B72B}" srcOrd="5" destOrd="0" parTransId="{1BF437A1-5EA3-B943-82EE-BFBEADC5FB01}" sibTransId="{B9EF9CB2-70AA-5D41-A639-70A85DDC8854}"/>
    <dgm:cxn modelId="{E7C2DC45-833D-0148-A8EB-98E5CE7DD090}" type="presOf" srcId="{3E52E5CE-619B-AD45-B28B-2641F8E3E6C6}" destId="{793940AF-EBD0-964A-875A-3B3EA396D968}" srcOrd="0" destOrd="3" presId="urn:microsoft.com/office/officeart/2005/8/layout/list1"/>
    <dgm:cxn modelId="{C160D356-9789-8544-A4F0-C168609CC878}" type="presOf" srcId="{22C7F414-CE4B-6147-BEAB-8C11EB04089D}" destId="{2D546E68-E12F-AF4E-8D8E-513A4DD99E90}" srcOrd="0" destOrd="0" presId="urn:microsoft.com/office/officeart/2005/8/layout/list1"/>
    <dgm:cxn modelId="{58FA3F5A-5AB1-8446-ABF3-EF72E41B9208}" type="presOf" srcId="{F26D4D09-BCB7-0E4C-B3B8-58F1C1ADB320}" destId="{44BE48DD-A7C1-B748-B56B-9EC7408EB94F}" srcOrd="0" destOrd="0" presId="urn:microsoft.com/office/officeart/2005/8/layout/list1"/>
    <dgm:cxn modelId="{854ECB66-82C3-E741-BC45-4341F2C2CF14}" srcId="{2CA43B23-442E-834D-A338-218E9480DD8C}" destId="{FEC74E1B-CE89-9140-8BCF-DC7549253BCC}" srcOrd="0" destOrd="0" parTransId="{00A67200-5568-2A49-BC4B-659A411552ED}" sibTransId="{51D39CF6-FF5B-B04A-A60C-3E0367CD60EF}"/>
    <dgm:cxn modelId="{EC3EC671-E971-1249-94DA-CCB9C80485B9}" srcId="{36499A3F-08D9-5E4A-8EDD-5ABCDA76EDA0}" destId="{2CA43B23-442E-834D-A338-218E9480DD8C}" srcOrd="1" destOrd="0" parTransId="{14B7EE91-4A66-734D-867D-E92AB63402EE}" sibTransId="{76E8F29B-2FA1-D34F-AFF0-96BDC87C3A26}"/>
    <dgm:cxn modelId="{1577E579-617A-F544-B6F5-71F1D39C3640}" srcId="{22C7F414-CE4B-6147-BEAB-8C11EB04089D}" destId="{75B0C829-9D01-B444-A002-6712B88E1BFF}" srcOrd="0" destOrd="0" parTransId="{4C46D799-795C-1342-9122-2BA9C299B134}" sibTransId="{FD4C851F-4C3B-5C44-B2C5-ED8B76425FED}"/>
    <dgm:cxn modelId="{92DE2286-E886-CE4C-94D1-E754DD0EAB38}" srcId="{36499A3F-08D9-5E4A-8EDD-5ABCDA76EDA0}" destId="{22C7F414-CE4B-6147-BEAB-8C11EB04089D}" srcOrd="0" destOrd="0" parTransId="{79BBFA98-329F-934B-94E1-D72CC8C92792}" sibTransId="{716B2F32-D4D2-5148-B5EE-B52BF579C2D3}"/>
    <dgm:cxn modelId="{C9E76A87-5314-A34A-82D7-5530D0077754}" type="presOf" srcId="{F94D544D-8B52-5544-BDB3-E694DC01A192}" destId="{793940AF-EBD0-964A-875A-3B3EA396D968}" srcOrd="0" destOrd="4" presId="urn:microsoft.com/office/officeart/2005/8/layout/list1"/>
    <dgm:cxn modelId="{1F27F38A-9F6A-FA43-B0D1-893E789C5ADB}" srcId="{F26D4D09-BCB7-0E4C-B3B8-58F1C1ADB320}" destId="{5C17A1EE-1759-514A-84AF-6CD618A248DA}" srcOrd="2" destOrd="0" parTransId="{D61843FC-1A1D-7B47-A78D-A71CE226DFC6}" sibTransId="{CC605F5D-0AD0-544B-BB0B-44A32DCD4233}"/>
    <dgm:cxn modelId="{0A738994-DF7F-F443-A0B8-4B6FE558F316}" type="presOf" srcId="{75B0C829-9D01-B444-A002-6712B88E1BFF}" destId="{BECD54A4-CEE8-1447-ABA1-95D3E0EEBCBD}" srcOrd="0" destOrd="0" presId="urn:microsoft.com/office/officeart/2005/8/layout/list1"/>
    <dgm:cxn modelId="{22465995-C036-5C44-BD63-43C04AB5185D}" srcId="{F26D4D09-BCB7-0E4C-B3B8-58F1C1ADB320}" destId="{3E52E5CE-619B-AD45-B28B-2641F8E3E6C6}" srcOrd="3" destOrd="0" parTransId="{8F31E5EF-87B1-3B4B-A902-46CA4145DD96}" sibTransId="{CB9DF5A5-224D-AC46-B5EF-8D2E211E416F}"/>
    <dgm:cxn modelId="{23319C97-669F-1344-BB7E-4447B062D11C}" type="presOf" srcId="{FEC74E1B-CE89-9140-8BCF-DC7549253BCC}" destId="{AA1FF4A4-57E2-1445-94CE-715DA0BD05AC}" srcOrd="0" destOrd="0" presId="urn:microsoft.com/office/officeart/2005/8/layout/list1"/>
    <dgm:cxn modelId="{7C0E5EA0-0A05-EA4C-AE07-15A5BB9CCA57}" srcId="{983960CE-2FF3-EB48-874F-42061560B72B}" destId="{BF1154D0-24F3-8B4E-ADA2-9FBA5B11A961}" srcOrd="1" destOrd="0" parTransId="{DFD50E26-7B11-E74E-A121-4E32C9E71820}" sibTransId="{B202F94A-00D9-5F41-9BD9-33681F3F1E2B}"/>
    <dgm:cxn modelId="{0CE6D7B2-A8CE-AA44-B6F5-80FE3826F684}" type="presOf" srcId="{E8100F3B-2008-3E42-9F68-A10020847D36}" destId="{793940AF-EBD0-964A-875A-3B3EA396D968}" srcOrd="0" destOrd="6" presId="urn:microsoft.com/office/officeart/2005/8/layout/list1"/>
    <dgm:cxn modelId="{7E3402B3-CEF2-7646-860C-8174F5034ECE}" type="presOf" srcId="{22C7F414-CE4B-6147-BEAB-8C11EB04089D}" destId="{C1B51DB1-D147-C848-A677-4454989D784F}" srcOrd="1" destOrd="0" presId="urn:microsoft.com/office/officeart/2005/8/layout/list1"/>
    <dgm:cxn modelId="{16D4FDB7-62B3-7247-87E9-021144326720}" type="presOf" srcId="{84E909AF-3670-FB48-97F0-35587EDB5A5D}" destId="{793940AF-EBD0-964A-875A-3B3EA396D968}" srcOrd="0" destOrd="0" presId="urn:microsoft.com/office/officeart/2005/8/layout/list1"/>
    <dgm:cxn modelId="{C20E80C5-867D-094B-839A-FCD4EDBFFEB6}" srcId="{2CA43B23-442E-834D-A338-218E9480DD8C}" destId="{3AA13C7D-2DC5-DC42-8D54-935C8A6AEE21}" srcOrd="1" destOrd="0" parTransId="{D504D843-81EE-EB4D-AC58-23F93C220183}" sibTransId="{726FBE88-25B4-4E49-8010-CAF3094156C3}"/>
    <dgm:cxn modelId="{81DA49D2-40FB-BC40-BBA6-998588D9DA16}" srcId="{F26D4D09-BCB7-0E4C-B3B8-58F1C1ADB320}" destId="{E2EB4045-9F6F-F640-A5BD-CF871BD2A6F3}" srcOrd="1" destOrd="0" parTransId="{B176CB79-B253-DF42-94CF-F183DE0DA311}" sibTransId="{D67B4000-C692-A144-BE24-47240FD55C72}"/>
    <dgm:cxn modelId="{AF351BE2-A209-0545-8B1F-A01C79139FC7}" type="presOf" srcId="{3AA13C7D-2DC5-DC42-8D54-935C8A6AEE21}" destId="{AA1FF4A4-57E2-1445-94CE-715DA0BD05AC}" srcOrd="0" destOrd="1" presId="urn:microsoft.com/office/officeart/2005/8/layout/list1"/>
    <dgm:cxn modelId="{FE6A14E6-4476-C44A-B99F-379EA586FA93}" type="presOf" srcId="{E2EB4045-9F6F-F640-A5BD-CF871BD2A6F3}" destId="{793940AF-EBD0-964A-875A-3B3EA396D968}" srcOrd="0" destOrd="1" presId="urn:microsoft.com/office/officeart/2005/8/layout/list1"/>
    <dgm:cxn modelId="{147D78EF-C1C6-BF49-AC24-F6E9617F779A}" type="presOf" srcId="{5C17A1EE-1759-514A-84AF-6CD618A248DA}" destId="{793940AF-EBD0-964A-875A-3B3EA396D968}" srcOrd="0" destOrd="2" presId="urn:microsoft.com/office/officeart/2005/8/layout/list1"/>
    <dgm:cxn modelId="{091526F0-1F15-9243-AF6B-58793F49231C}" type="presOf" srcId="{2CA43B23-442E-834D-A338-218E9480DD8C}" destId="{73B0216E-F5AE-0F4F-9AA9-B5ABA27E9B89}" srcOrd="1" destOrd="0" presId="urn:microsoft.com/office/officeart/2005/8/layout/list1"/>
    <dgm:cxn modelId="{F4349003-60A9-034B-AACE-F4487C599D86}" type="presParOf" srcId="{E17A68FD-ADA2-4C46-A2B2-89C4857E39AA}" destId="{58213E6B-1DB3-D64B-AE14-784611E5A963}" srcOrd="0" destOrd="0" presId="urn:microsoft.com/office/officeart/2005/8/layout/list1"/>
    <dgm:cxn modelId="{D736FAFA-71E4-DC46-AA97-5B4BD72BAD87}" type="presParOf" srcId="{58213E6B-1DB3-D64B-AE14-784611E5A963}" destId="{2D546E68-E12F-AF4E-8D8E-513A4DD99E90}" srcOrd="0" destOrd="0" presId="urn:microsoft.com/office/officeart/2005/8/layout/list1"/>
    <dgm:cxn modelId="{734F9CCB-36A6-824F-B859-D960154AE61B}" type="presParOf" srcId="{58213E6B-1DB3-D64B-AE14-784611E5A963}" destId="{C1B51DB1-D147-C848-A677-4454989D784F}" srcOrd="1" destOrd="0" presId="urn:microsoft.com/office/officeart/2005/8/layout/list1"/>
    <dgm:cxn modelId="{A1013F09-80F2-D943-B35C-5CBD15730E98}" type="presParOf" srcId="{E17A68FD-ADA2-4C46-A2B2-89C4857E39AA}" destId="{0AE8767D-A2E3-0F4E-9D13-526CE0EED8E2}" srcOrd="1" destOrd="0" presId="urn:microsoft.com/office/officeart/2005/8/layout/list1"/>
    <dgm:cxn modelId="{162C515A-F3E0-3D43-9E25-822AE7B0190E}" type="presParOf" srcId="{E17A68FD-ADA2-4C46-A2B2-89C4857E39AA}" destId="{BECD54A4-CEE8-1447-ABA1-95D3E0EEBCBD}" srcOrd="2" destOrd="0" presId="urn:microsoft.com/office/officeart/2005/8/layout/list1"/>
    <dgm:cxn modelId="{CC90AF82-44A0-FF48-B272-ADDBC664FACB}" type="presParOf" srcId="{E17A68FD-ADA2-4C46-A2B2-89C4857E39AA}" destId="{439201F5-F4DE-894C-BDC2-F433C2990F81}" srcOrd="3" destOrd="0" presId="urn:microsoft.com/office/officeart/2005/8/layout/list1"/>
    <dgm:cxn modelId="{362C0811-0957-7A4D-B1F5-3273BB2B8AF0}" type="presParOf" srcId="{E17A68FD-ADA2-4C46-A2B2-89C4857E39AA}" destId="{C96A7D26-15C0-284A-A371-641C3B1287B4}" srcOrd="4" destOrd="0" presId="urn:microsoft.com/office/officeart/2005/8/layout/list1"/>
    <dgm:cxn modelId="{E951B833-15ED-4545-B6A9-24EBA7712CED}" type="presParOf" srcId="{C96A7D26-15C0-284A-A371-641C3B1287B4}" destId="{8128C116-72F9-0F48-9CBC-2023BC2C14E2}" srcOrd="0" destOrd="0" presId="urn:microsoft.com/office/officeart/2005/8/layout/list1"/>
    <dgm:cxn modelId="{BEF0CEE5-327A-054E-929D-2F745D5271B5}" type="presParOf" srcId="{C96A7D26-15C0-284A-A371-641C3B1287B4}" destId="{73B0216E-F5AE-0F4F-9AA9-B5ABA27E9B89}" srcOrd="1" destOrd="0" presId="urn:microsoft.com/office/officeart/2005/8/layout/list1"/>
    <dgm:cxn modelId="{8EB6EBF3-21B2-BE49-A07E-E79201ACD1F3}" type="presParOf" srcId="{E17A68FD-ADA2-4C46-A2B2-89C4857E39AA}" destId="{5408AE33-4664-974F-892E-9850B39BC9CA}" srcOrd="5" destOrd="0" presId="urn:microsoft.com/office/officeart/2005/8/layout/list1"/>
    <dgm:cxn modelId="{06BD1B7F-5F59-6B4D-A8E2-ECB454CB9A35}" type="presParOf" srcId="{E17A68FD-ADA2-4C46-A2B2-89C4857E39AA}" destId="{AA1FF4A4-57E2-1445-94CE-715DA0BD05AC}" srcOrd="6" destOrd="0" presId="urn:microsoft.com/office/officeart/2005/8/layout/list1"/>
    <dgm:cxn modelId="{B538DAE3-36BF-8E46-9ECA-65EA7F34EC8F}" type="presParOf" srcId="{E17A68FD-ADA2-4C46-A2B2-89C4857E39AA}" destId="{B1F98C7D-1EE8-BC48-8842-1B8F3AF11F55}" srcOrd="7" destOrd="0" presId="urn:microsoft.com/office/officeart/2005/8/layout/list1"/>
    <dgm:cxn modelId="{8C03EADE-9A85-8948-B0F3-D877C380679F}" type="presParOf" srcId="{E17A68FD-ADA2-4C46-A2B2-89C4857E39AA}" destId="{EB5CEFC5-5EEF-8D44-9885-E4323AEA8F9D}" srcOrd="8" destOrd="0" presId="urn:microsoft.com/office/officeart/2005/8/layout/list1"/>
    <dgm:cxn modelId="{F39E486B-2CB2-2C44-9656-C077C4D5E784}" type="presParOf" srcId="{EB5CEFC5-5EEF-8D44-9885-E4323AEA8F9D}" destId="{44BE48DD-A7C1-B748-B56B-9EC7408EB94F}" srcOrd="0" destOrd="0" presId="urn:microsoft.com/office/officeart/2005/8/layout/list1"/>
    <dgm:cxn modelId="{2584C9F3-EB17-1945-9AA5-91FF87758C90}" type="presParOf" srcId="{EB5CEFC5-5EEF-8D44-9885-E4323AEA8F9D}" destId="{C3B7AD24-F005-D345-A023-A559737FC7BA}" srcOrd="1" destOrd="0" presId="urn:microsoft.com/office/officeart/2005/8/layout/list1"/>
    <dgm:cxn modelId="{59898AEA-39D7-CC43-9B44-58E140010242}" type="presParOf" srcId="{E17A68FD-ADA2-4C46-A2B2-89C4857E39AA}" destId="{AFC711F2-0ADF-CB47-89D5-23921B48482A}" srcOrd="9" destOrd="0" presId="urn:microsoft.com/office/officeart/2005/8/layout/list1"/>
    <dgm:cxn modelId="{15682708-1446-E947-85FF-9F14BAE8BA1F}" type="presParOf" srcId="{E17A68FD-ADA2-4C46-A2B2-89C4857E39AA}" destId="{793940AF-EBD0-964A-875A-3B3EA396D96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011590-13C9-4BF6-97AB-5D2A054C716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0A0015E-1264-44DE-978E-8160E4301A3E}">
      <dgm:prSet/>
      <dgm:spPr/>
      <dgm:t>
        <a:bodyPr/>
        <a:lstStyle/>
        <a:p>
          <a:pPr>
            <a:defRPr b="1"/>
          </a:pPr>
          <a:r>
            <a:rPr lang="en-GB" dirty="0">
              <a:solidFill>
                <a:schemeClr val="tx1"/>
              </a:solidFill>
            </a:rPr>
            <a:t>C</a:t>
          </a:r>
          <a:r>
            <a:rPr lang="en-GB" b="1" dirty="0">
              <a:solidFill>
                <a:schemeClr val="tx1"/>
              </a:solidFill>
            </a:rPr>
            <a:t>onsistent</a:t>
          </a:r>
          <a:r>
            <a:rPr lang="en-GB" dirty="0">
              <a:solidFill>
                <a:schemeClr val="tx1"/>
              </a:solidFill>
            </a:rPr>
            <a:t> final </a:t>
          </a:r>
          <a:r>
            <a:rPr lang="en-GB" b="1" dirty="0">
              <a:solidFill>
                <a:schemeClr val="tx1"/>
              </a:solidFill>
            </a:rPr>
            <a:t>labelling</a:t>
          </a:r>
          <a:r>
            <a:rPr lang="en-GB" dirty="0">
              <a:solidFill>
                <a:schemeClr val="tx1"/>
              </a:solidFill>
            </a:rPr>
            <a:t> of the data</a:t>
          </a:r>
          <a:endParaRPr lang="en-US" dirty="0">
            <a:solidFill>
              <a:schemeClr val="tx1"/>
            </a:solidFill>
          </a:endParaRPr>
        </a:p>
      </dgm:t>
    </dgm:pt>
    <dgm:pt modelId="{853B1517-6B72-44A9-A7AA-95073AF1DF6A}" type="parTrans" cxnId="{C9166264-1CA5-4AAC-86DE-0BB3C506C728}">
      <dgm:prSet/>
      <dgm:spPr/>
      <dgm:t>
        <a:bodyPr/>
        <a:lstStyle/>
        <a:p>
          <a:endParaRPr lang="en-US"/>
        </a:p>
      </dgm:t>
    </dgm:pt>
    <dgm:pt modelId="{4743EB48-F038-4193-9EC7-E39158133563}" type="sibTrans" cxnId="{C9166264-1CA5-4AAC-86DE-0BB3C506C728}">
      <dgm:prSet/>
      <dgm:spPr/>
      <dgm:t>
        <a:bodyPr/>
        <a:lstStyle/>
        <a:p>
          <a:endParaRPr lang="en-US"/>
        </a:p>
      </dgm:t>
    </dgm:pt>
    <dgm:pt modelId="{40F95E73-E91B-4E91-A33E-8F3166A3CA44}">
      <dgm:prSet/>
      <dgm:spPr/>
      <dgm:t>
        <a:bodyPr/>
        <a:lstStyle/>
        <a:p>
          <a:pPr>
            <a:defRPr b="1"/>
          </a:pPr>
          <a:r>
            <a:rPr lang="en-GB" dirty="0">
              <a:solidFill>
                <a:schemeClr val="tx1"/>
              </a:solidFill>
            </a:rPr>
            <a:t>The </a:t>
          </a:r>
          <a:r>
            <a:rPr lang="en-GB" b="1" dirty="0">
              <a:solidFill>
                <a:schemeClr val="tx1"/>
              </a:solidFill>
            </a:rPr>
            <a:t>solution</a:t>
          </a:r>
          <a:r>
            <a:rPr lang="en-GB" dirty="0">
              <a:solidFill>
                <a:schemeClr val="tx1"/>
              </a:solidFill>
            </a:rPr>
            <a:t> of the problem is </a:t>
          </a:r>
          <a:r>
            <a:rPr lang="en-GB" b="1" dirty="0">
              <a:solidFill>
                <a:schemeClr val="tx1"/>
              </a:solidFill>
            </a:rPr>
            <a:t>always</a:t>
          </a:r>
          <a:r>
            <a:rPr lang="en-GB" dirty="0">
              <a:solidFill>
                <a:schemeClr val="tx1"/>
              </a:solidFill>
            </a:rPr>
            <a:t> found </a:t>
          </a:r>
          <a:endParaRPr lang="en-US" dirty="0">
            <a:solidFill>
              <a:schemeClr val="tx1"/>
            </a:solidFill>
          </a:endParaRPr>
        </a:p>
      </dgm:t>
    </dgm:pt>
    <dgm:pt modelId="{05F9B6F9-A9DD-499E-85F1-3A632E58942D}" type="parTrans" cxnId="{C73EDD15-AEB6-4163-B05B-3F464B048C28}">
      <dgm:prSet/>
      <dgm:spPr/>
      <dgm:t>
        <a:bodyPr/>
        <a:lstStyle/>
        <a:p>
          <a:endParaRPr lang="en-US"/>
        </a:p>
      </dgm:t>
    </dgm:pt>
    <dgm:pt modelId="{C1DB76E6-2DBB-45E2-8ED8-761BF0151F0D}" type="sibTrans" cxnId="{C73EDD15-AEB6-4163-B05B-3F464B048C28}">
      <dgm:prSet/>
      <dgm:spPr/>
      <dgm:t>
        <a:bodyPr/>
        <a:lstStyle/>
        <a:p>
          <a:endParaRPr lang="en-US"/>
        </a:p>
      </dgm:t>
    </dgm:pt>
    <dgm:pt modelId="{664B4BC6-215D-4969-BD43-2465ACF9D448}">
      <dgm:prSet/>
      <dgm:spPr/>
      <dgm:t>
        <a:bodyPr/>
        <a:lstStyle/>
        <a:p>
          <a:r>
            <a:rPr lang="en-US" dirty="0"/>
            <a:t>System </a:t>
          </a:r>
          <a:r>
            <a:rPr lang="en-US" b="0" dirty="0"/>
            <a:t>convergence </a:t>
          </a:r>
          <a:r>
            <a:rPr lang="en-GB" b="0" dirty="0"/>
            <a:t>to the nearest Nash equilibrium </a:t>
          </a:r>
        </a:p>
        <a:p>
          <a:r>
            <a:rPr lang="en-GB" dirty="0"/>
            <a:t>(Nash Theorem 1951) </a:t>
          </a:r>
          <a:endParaRPr lang="en-US" dirty="0"/>
        </a:p>
      </dgm:t>
    </dgm:pt>
    <dgm:pt modelId="{1DA4EC4F-BA76-4FA4-9669-3E2E71155688}" type="parTrans" cxnId="{13ECECA5-C7A8-40F5-A9D0-BDDA46DE66A2}">
      <dgm:prSet/>
      <dgm:spPr/>
      <dgm:t>
        <a:bodyPr/>
        <a:lstStyle/>
        <a:p>
          <a:endParaRPr lang="en-US"/>
        </a:p>
      </dgm:t>
    </dgm:pt>
    <dgm:pt modelId="{693E3B6F-A3A0-49D7-A7CA-71C0FA1D5875}" type="sibTrans" cxnId="{13ECECA5-C7A8-40F5-A9D0-BDDA46DE66A2}">
      <dgm:prSet/>
      <dgm:spPr/>
      <dgm:t>
        <a:bodyPr/>
        <a:lstStyle/>
        <a:p>
          <a:endParaRPr lang="en-US"/>
        </a:p>
      </dgm:t>
    </dgm:pt>
    <dgm:pt modelId="{7607EEF3-9B0E-429C-94DC-9A0CAF6E1903}">
      <dgm:prSet/>
      <dgm:spPr/>
      <dgm:t>
        <a:bodyPr/>
        <a:lstStyle/>
        <a:p>
          <a:r>
            <a:rPr lang="en-GB" dirty="0"/>
            <a:t>Target word</a:t>
          </a:r>
          <a:endParaRPr lang="en-US" dirty="0"/>
        </a:p>
      </dgm:t>
    </dgm:pt>
    <dgm:pt modelId="{F955B0C4-53A1-4C90-8B03-13AE4FCEC3C6}" type="parTrans" cxnId="{7D7156E4-ED5B-476A-9FF5-4E3DCD11407B}">
      <dgm:prSet/>
      <dgm:spPr/>
      <dgm:t>
        <a:bodyPr/>
        <a:lstStyle/>
        <a:p>
          <a:endParaRPr lang="en-US"/>
        </a:p>
      </dgm:t>
    </dgm:pt>
    <dgm:pt modelId="{8878E5CF-C235-4BC1-AD18-4FB41EEDD56B}" type="sibTrans" cxnId="{7D7156E4-ED5B-476A-9FF5-4E3DCD11407B}">
      <dgm:prSet/>
      <dgm:spPr/>
      <dgm:t>
        <a:bodyPr/>
        <a:lstStyle/>
        <a:p>
          <a:endParaRPr lang="en-US"/>
        </a:p>
      </dgm:t>
    </dgm:pt>
    <dgm:pt modelId="{4DC9D1D7-807F-4E1B-A88B-3E940426F1C5}">
      <dgm:prSet/>
      <dgm:spPr/>
      <dgm:t>
        <a:bodyPr/>
        <a:lstStyle/>
        <a:p>
          <a:pPr>
            <a:defRPr b="1"/>
          </a:pPr>
          <a:r>
            <a:rPr lang="en-GB" dirty="0">
              <a:solidFill>
                <a:schemeClr val="tx1"/>
              </a:solidFill>
            </a:rPr>
            <a:t>WSD</a:t>
          </a:r>
          <a:endParaRPr lang="en-US" dirty="0">
            <a:solidFill>
              <a:schemeClr val="tx1"/>
            </a:solidFill>
          </a:endParaRPr>
        </a:p>
      </dgm:t>
    </dgm:pt>
    <dgm:pt modelId="{B628E349-A971-435F-A6D0-154F4FCD05CE}" type="parTrans" cxnId="{E221242C-4D0E-42CE-A7D4-59C3CD50E9CF}">
      <dgm:prSet/>
      <dgm:spPr/>
      <dgm:t>
        <a:bodyPr/>
        <a:lstStyle/>
        <a:p>
          <a:endParaRPr lang="en-US"/>
        </a:p>
      </dgm:t>
    </dgm:pt>
    <dgm:pt modelId="{4B183208-39A2-456F-8DD1-D1431E06AA49}" type="sibTrans" cxnId="{E221242C-4D0E-42CE-A7D4-59C3CD50E9CF}">
      <dgm:prSet/>
      <dgm:spPr/>
      <dgm:t>
        <a:bodyPr/>
        <a:lstStyle/>
        <a:p>
          <a:endParaRPr lang="en-US"/>
        </a:p>
      </dgm:t>
    </dgm:pt>
    <dgm:pt modelId="{F3AEF110-F4B4-4C64-A88F-5563EA30F301}">
      <dgm:prSet/>
      <dgm:spPr/>
      <dgm:t>
        <a:bodyPr/>
        <a:lstStyle/>
        <a:p>
          <a:r>
            <a:rPr lang="en-GB"/>
            <a:t>Continuous optimization problem</a:t>
          </a:r>
          <a:endParaRPr lang="en-US"/>
        </a:p>
      </dgm:t>
    </dgm:pt>
    <dgm:pt modelId="{F01165D2-998C-400B-9113-145D38C3153E}" type="parTrans" cxnId="{D4A4DCD7-A0CC-4DA4-BAF5-429C7A5B1AFA}">
      <dgm:prSet/>
      <dgm:spPr/>
      <dgm:t>
        <a:bodyPr/>
        <a:lstStyle/>
        <a:p>
          <a:endParaRPr lang="en-US"/>
        </a:p>
      </dgm:t>
    </dgm:pt>
    <dgm:pt modelId="{CAD50EB3-0748-43BF-8D64-84B90D760B31}" type="sibTrans" cxnId="{D4A4DCD7-A0CC-4DA4-BAF5-429C7A5B1AFA}">
      <dgm:prSet/>
      <dgm:spPr/>
      <dgm:t>
        <a:bodyPr/>
        <a:lstStyle/>
        <a:p>
          <a:endParaRPr lang="en-US"/>
        </a:p>
      </dgm:t>
    </dgm:pt>
    <dgm:pt modelId="{E9422FA7-3BFE-4771-9FE9-A519AC8AC5B8}">
      <dgm:prSet/>
      <dgm:spPr/>
      <dgm:t>
        <a:bodyPr/>
        <a:lstStyle/>
        <a:p>
          <a:r>
            <a:rPr lang="en-GB" dirty="0"/>
            <a:t>Exploitation of contextual information in a dynamic way</a:t>
          </a:r>
          <a:endParaRPr lang="en-US" dirty="0"/>
        </a:p>
      </dgm:t>
    </dgm:pt>
    <dgm:pt modelId="{FAF2038C-A103-495A-8BFC-11F04BD3CA17}" type="parTrans" cxnId="{724E420F-0B41-4F7C-85AF-46D56EF66B0A}">
      <dgm:prSet/>
      <dgm:spPr/>
      <dgm:t>
        <a:bodyPr/>
        <a:lstStyle/>
        <a:p>
          <a:endParaRPr lang="en-US"/>
        </a:p>
      </dgm:t>
    </dgm:pt>
    <dgm:pt modelId="{5BE15535-BC0E-4A62-8532-E1ED8A3C740F}" type="sibTrans" cxnId="{724E420F-0B41-4F7C-85AF-46D56EF66B0A}">
      <dgm:prSet/>
      <dgm:spPr/>
      <dgm:t>
        <a:bodyPr/>
        <a:lstStyle/>
        <a:p>
          <a:endParaRPr lang="en-US"/>
        </a:p>
      </dgm:t>
    </dgm:pt>
    <dgm:pt modelId="{DEC6C1E7-92B4-403C-9BEB-F6FFD8F59AD9}">
      <dgm:prSet/>
      <dgm:spPr/>
      <dgm:t>
        <a:bodyPr/>
        <a:lstStyle/>
        <a:p>
          <a:pPr>
            <a:defRPr b="1"/>
          </a:pPr>
          <a:r>
            <a:rPr lang="en-GB">
              <a:solidFill>
                <a:schemeClr val="tx1"/>
              </a:solidFill>
            </a:rPr>
            <a:t>Versatile approach</a:t>
          </a:r>
          <a:endParaRPr lang="en-US">
            <a:solidFill>
              <a:schemeClr val="tx1"/>
            </a:solidFill>
          </a:endParaRPr>
        </a:p>
      </dgm:t>
    </dgm:pt>
    <dgm:pt modelId="{FCF5DA84-13F5-4ACE-866F-230894794398}" type="parTrans" cxnId="{5198EED4-3E25-4D44-BBE4-99F20C48FEBE}">
      <dgm:prSet/>
      <dgm:spPr/>
      <dgm:t>
        <a:bodyPr/>
        <a:lstStyle/>
        <a:p>
          <a:endParaRPr lang="en-US"/>
        </a:p>
      </dgm:t>
    </dgm:pt>
    <dgm:pt modelId="{0B768BFD-28F2-4E4E-88E7-48669717DA37}" type="sibTrans" cxnId="{5198EED4-3E25-4D44-BBE4-99F20C48FEBE}">
      <dgm:prSet/>
      <dgm:spPr/>
      <dgm:t>
        <a:bodyPr/>
        <a:lstStyle/>
        <a:p>
          <a:endParaRPr lang="en-US"/>
        </a:p>
      </dgm:t>
    </dgm:pt>
    <dgm:pt modelId="{EAFEA7FA-F820-4C65-9D8C-44FAA79FE739}">
      <dgm:prSet/>
      <dgm:spPr/>
      <dgm:t>
        <a:bodyPr/>
        <a:lstStyle/>
        <a:p>
          <a:r>
            <a:rPr lang="en-GB" dirty="0"/>
            <a:t>Adaptive to different scenarios and tasks</a:t>
          </a:r>
          <a:endParaRPr lang="en-US" dirty="0"/>
        </a:p>
      </dgm:t>
    </dgm:pt>
    <dgm:pt modelId="{0C5291A8-2953-4132-A67C-5901235E99AA}" type="parTrans" cxnId="{EFB52C0B-C5EC-4A96-B174-EA02CF66D936}">
      <dgm:prSet/>
      <dgm:spPr/>
      <dgm:t>
        <a:bodyPr/>
        <a:lstStyle/>
        <a:p>
          <a:endParaRPr lang="en-US"/>
        </a:p>
      </dgm:t>
    </dgm:pt>
    <dgm:pt modelId="{E0786ABA-085B-407E-B6FE-449A9A0C1844}" type="sibTrans" cxnId="{EFB52C0B-C5EC-4A96-B174-EA02CF66D936}">
      <dgm:prSet/>
      <dgm:spPr/>
      <dgm:t>
        <a:bodyPr/>
        <a:lstStyle/>
        <a:p>
          <a:endParaRPr lang="en-US"/>
        </a:p>
      </dgm:t>
    </dgm:pt>
    <dgm:pt modelId="{C1EBEC62-9C50-45DC-9BE2-6AB3CBE82861}">
      <dgm:prSet/>
      <dgm:spPr/>
      <dgm:t>
        <a:bodyPr/>
        <a:lstStyle/>
        <a:p>
          <a:pPr>
            <a:defRPr b="1"/>
          </a:pPr>
          <a:r>
            <a:rPr lang="en-GB">
              <a:solidFill>
                <a:schemeClr val="tx1"/>
              </a:solidFill>
            </a:rPr>
            <a:t>Most appropriate sense association </a:t>
          </a:r>
          <a:endParaRPr lang="en-US" dirty="0">
            <a:solidFill>
              <a:schemeClr val="tx1"/>
            </a:solidFill>
          </a:endParaRPr>
        </a:p>
      </dgm:t>
    </dgm:pt>
    <dgm:pt modelId="{B8F24099-BA8D-4684-932D-C9252F2A4E4A}" type="sibTrans" cxnId="{6625388A-F49B-42B8-8188-8F6DFC6FB8F2}">
      <dgm:prSet/>
      <dgm:spPr/>
      <dgm:t>
        <a:bodyPr/>
        <a:lstStyle/>
        <a:p>
          <a:endParaRPr lang="en-US"/>
        </a:p>
      </dgm:t>
    </dgm:pt>
    <dgm:pt modelId="{9BB8F910-1462-4F4F-9E24-E5EE9EB2E373}" type="parTrans" cxnId="{6625388A-F49B-42B8-8188-8F6DFC6FB8F2}">
      <dgm:prSet/>
      <dgm:spPr/>
      <dgm:t>
        <a:bodyPr/>
        <a:lstStyle/>
        <a:p>
          <a:endParaRPr lang="en-US"/>
        </a:p>
      </dgm:t>
    </dgm:pt>
    <dgm:pt modelId="{128ED690-E13B-8141-A59C-5A01EB3BDE05}">
      <dgm:prSet/>
      <dgm:spPr/>
      <dgm:t>
        <a:bodyPr/>
        <a:lstStyle/>
        <a:p>
          <a:pPr>
            <a:buNone/>
          </a:pPr>
          <a:r>
            <a:rPr lang="en-GB" dirty="0"/>
            <a:t>(evolutionary game theoretic framework)</a:t>
          </a:r>
          <a:endParaRPr lang="en-US" dirty="0"/>
        </a:p>
      </dgm:t>
    </dgm:pt>
    <dgm:pt modelId="{B5A31114-E25F-D747-8860-0BCB638CA4C4}" type="parTrans" cxnId="{536CE138-64AC-2547-ACA0-BB43A9E72AEF}">
      <dgm:prSet/>
      <dgm:spPr/>
      <dgm:t>
        <a:bodyPr/>
        <a:lstStyle/>
        <a:p>
          <a:endParaRPr lang="en-GB"/>
        </a:p>
      </dgm:t>
    </dgm:pt>
    <dgm:pt modelId="{D771181E-DCF2-1144-A084-2F93BD0F12A1}" type="sibTrans" cxnId="{536CE138-64AC-2547-ACA0-BB43A9E72AEF}">
      <dgm:prSet/>
      <dgm:spPr/>
      <dgm:t>
        <a:bodyPr/>
        <a:lstStyle/>
        <a:p>
          <a:endParaRPr lang="en-GB"/>
        </a:p>
      </dgm:t>
    </dgm:pt>
    <dgm:pt modelId="{00FBA663-6BBE-0449-A9CF-35DCD088AE3F}">
      <dgm:prSet/>
      <dgm:spPr/>
      <dgm:t>
        <a:bodyPr/>
        <a:lstStyle/>
        <a:p>
          <a:r>
            <a:rPr lang="en-GB" b="0" dirty="0"/>
            <a:t>Unsupervised / Semi-supervised</a:t>
          </a:r>
          <a:endParaRPr lang="en-US" dirty="0"/>
        </a:p>
      </dgm:t>
    </dgm:pt>
    <dgm:pt modelId="{4CD4A1B5-07FD-CD40-876A-470CEC222330}" type="parTrans" cxnId="{DDC264E8-054C-9149-B7CD-821E7273C0ED}">
      <dgm:prSet/>
      <dgm:spPr/>
      <dgm:t>
        <a:bodyPr/>
        <a:lstStyle/>
        <a:p>
          <a:endParaRPr lang="en-GB"/>
        </a:p>
      </dgm:t>
    </dgm:pt>
    <dgm:pt modelId="{190A55F7-C501-6442-AEA7-4AC71F79A6C0}" type="sibTrans" cxnId="{DDC264E8-054C-9149-B7CD-821E7273C0ED}">
      <dgm:prSet/>
      <dgm:spPr/>
      <dgm:t>
        <a:bodyPr/>
        <a:lstStyle/>
        <a:p>
          <a:endParaRPr lang="en-GB"/>
        </a:p>
      </dgm:t>
    </dgm:pt>
    <dgm:pt modelId="{1ED6E547-CDA1-F942-9092-8BD5AC70F5DD}" type="pres">
      <dgm:prSet presAssocID="{F2011590-13C9-4BF6-97AB-5D2A054C7161}" presName="linear" presStyleCnt="0">
        <dgm:presLayoutVars>
          <dgm:dir/>
          <dgm:animLvl val="lvl"/>
          <dgm:resizeHandles val="exact"/>
        </dgm:presLayoutVars>
      </dgm:prSet>
      <dgm:spPr/>
    </dgm:pt>
    <dgm:pt modelId="{5E2539FB-5DB0-204A-B997-40B8C60095F3}" type="pres">
      <dgm:prSet presAssocID="{20A0015E-1264-44DE-978E-8160E4301A3E}" presName="parentLin" presStyleCnt="0"/>
      <dgm:spPr/>
    </dgm:pt>
    <dgm:pt modelId="{EC5761B9-432D-B845-BB25-4DA429206C0C}" type="pres">
      <dgm:prSet presAssocID="{20A0015E-1264-44DE-978E-8160E4301A3E}" presName="parentLeftMargin" presStyleLbl="node1" presStyleIdx="0" presStyleCnt="5"/>
      <dgm:spPr/>
    </dgm:pt>
    <dgm:pt modelId="{CDDE68EE-BA79-A449-8AD9-9E4921D4B76C}" type="pres">
      <dgm:prSet presAssocID="{20A0015E-1264-44DE-978E-8160E4301A3E}" presName="parentText" presStyleLbl="node1" presStyleIdx="0" presStyleCnt="5">
        <dgm:presLayoutVars>
          <dgm:chMax val="0"/>
          <dgm:bulletEnabled val="1"/>
        </dgm:presLayoutVars>
      </dgm:prSet>
      <dgm:spPr/>
    </dgm:pt>
    <dgm:pt modelId="{608AC9B4-A215-EB45-9F25-81D8F80CA741}" type="pres">
      <dgm:prSet presAssocID="{20A0015E-1264-44DE-978E-8160E4301A3E}" presName="negativeSpace" presStyleCnt="0"/>
      <dgm:spPr/>
    </dgm:pt>
    <dgm:pt modelId="{CF45D394-7F37-C14D-9860-FF3153A0E415}" type="pres">
      <dgm:prSet presAssocID="{20A0015E-1264-44DE-978E-8160E4301A3E}" presName="childText" presStyleLbl="conFgAcc1" presStyleIdx="0" presStyleCnt="5">
        <dgm:presLayoutVars>
          <dgm:bulletEnabled val="1"/>
        </dgm:presLayoutVars>
      </dgm:prSet>
      <dgm:spPr/>
    </dgm:pt>
    <dgm:pt modelId="{40B7B24A-EC67-4D4C-AF75-3F6B29C7D947}" type="pres">
      <dgm:prSet presAssocID="{4743EB48-F038-4193-9EC7-E39158133563}" presName="spaceBetweenRectangles" presStyleCnt="0"/>
      <dgm:spPr/>
    </dgm:pt>
    <dgm:pt modelId="{B7BBE9C1-1AA8-9F48-8630-C9EA491CC6C9}" type="pres">
      <dgm:prSet presAssocID="{40F95E73-E91B-4E91-A33E-8F3166A3CA44}" presName="parentLin" presStyleCnt="0"/>
      <dgm:spPr/>
    </dgm:pt>
    <dgm:pt modelId="{8D925D53-4A12-BE4B-9A08-23AF56C77AD6}" type="pres">
      <dgm:prSet presAssocID="{40F95E73-E91B-4E91-A33E-8F3166A3CA44}" presName="parentLeftMargin" presStyleLbl="node1" presStyleIdx="0" presStyleCnt="5"/>
      <dgm:spPr/>
    </dgm:pt>
    <dgm:pt modelId="{389DECAA-1DA4-2148-AB28-548AC80C4A70}" type="pres">
      <dgm:prSet presAssocID="{40F95E73-E91B-4E91-A33E-8F3166A3CA44}" presName="parentText" presStyleLbl="node1" presStyleIdx="1" presStyleCnt="5">
        <dgm:presLayoutVars>
          <dgm:chMax val="0"/>
          <dgm:bulletEnabled val="1"/>
        </dgm:presLayoutVars>
      </dgm:prSet>
      <dgm:spPr/>
    </dgm:pt>
    <dgm:pt modelId="{2294B455-34CD-7D45-B9C8-88D06260A6A8}" type="pres">
      <dgm:prSet presAssocID="{40F95E73-E91B-4E91-A33E-8F3166A3CA44}" presName="negativeSpace" presStyleCnt="0"/>
      <dgm:spPr/>
    </dgm:pt>
    <dgm:pt modelId="{F9771B48-C8C5-8841-9895-D04629100757}" type="pres">
      <dgm:prSet presAssocID="{40F95E73-E91B-4E91-A33E-8F3166A3CA44}" presName="childText" presStyleLbl="conFgAcc1" presStyleIdx="1" presStyleCnt="5">
        <dgm:presLayoutVars>
          <dgm:bulletEnabled val="1"/>
        </dgm:presLayoutVars>
      </dgm:prSet>
      <dgm:spPr/>
    </dgm:pt>
    <dgm:pt modelId="{0DEB64DE-357C-A444-B674-D05E680665FE}" type="pres">
      <dgm:prSet presAssocID="{C1DB76E6-2DBB-45E2-8ED8-761BF0151F0D}" presName="spaceBetweenRectangles" presStyleCnt="0"/>
      <dgm:spPr/>
    </dgm:pt>
    <dgm:pt modelId="{272CA987-7A32-014D-9B3A-61E7547F4DBE}" type="pres">
      <dgm:prSet presAssocID="{C1EBEC62-9C50-45DC-9BE2-6AB3CBE82861}" presName="parentLin" presStyleCnt="0"/>
      <dgm:spPr/>
    </dgm:pt>
    <dgm:pt modelId="{BC86203B-BDE6-5E42-8E99-69F293A10457}" type="pres">
      <dgm:prSet presAssocID="{C1EBEC62-9C50-45DC-9BE2-6AB3CBE82861}" presName="parentLeftMargin" presStyleLbl="node1" presStyleIdx="1" presStyleCnt="5"/>
      <dgm:spPr/>
    </dgm:pt>
    <dgm:pt modelId="{C475D8B7-F068-3742-A2A0-C0AFD5782F8C}" type="pres">
      <dgm:prSet presAssocID="{C1EBEC62-9C50-45DC-9BE2-6AB3CBE82861}" presName="parentText" presStyleLbl="node1" presStyleIdx="2" presStyleCnt="5">
        <dgm:presLayoutVars>
          <dgm:chMax val="0"/>
          <dgm:bulletEnabled val="1"/>
        </dgm:presLayoutVars>
      </dgm:prSet>
      <dgm:spPr/>
    </dgm:pt>
    <dgm:pt modelId="{04940949-8BEB-D54A-B81F-BFC92C2465E7}" type="pres">
      <dgm:prSet presAssocID="{C1EBEC62-9C50-45DC-9BE2-6AB3CBE82861}" presName="negativeSpace" presStyleCnt="0"/>
      <dgm:spPr/>
    </dgm:pt>
    <dgm:pt modelId="{0D3CCCD1-5F8E-0E47-9623-9815B2677FF1}" type="pres">
      <dgm:prSet presAssocID="{C1EBEC62-9C50-45DC-9BE2-6AB3CBE82861}" presName="childText" presStyleLbl="conFgAcc1" presStyleIdx="2" presStyleCnt="5">
        <dgm:presLayoutVars>
          <dgm:bulletEnabled val="1"/>
        </dgm:presLayoutVars>
      </dgm:prSet>
      <dgm:spPr/>
    </dgm:pt>
    <dgm:pt modelId="{C78E14B3-3585-5B4A-8E52-9FC47A0E6AEC}" type="pres">
      <dgm:prSet presAssocID="{B8F24099-BA8D-4684-932D-C9252F2A4E4A}" presName="spaceBetweenRectangles" presStyleCnt="0"/>
      <dgm:spPr/>
    </dgm:pt>
    <dgm:pt modelId="{8B0917CA-2DB0-C241-978F-95B507E01C54}" type="pres">
      <dgm:prSet presAssocID="{4DC9D1D7-807F-4E1B-A88B-3E940426F1C5}" presName="parentLin" presStyleCnt="0"/>
      <dgm:spPr/>
    </dgm:pt>
    <dgm:pt modelId="{80F328AA-4F49-6C49-8021-E9624A554220}" type="pres">
      <dgm:prSet presAssocID="{4DC9D1D7-807F-4E1B-A88B-3E940426F1C5}" presName="parentLeftMargin" presStyleLbl="node1" presStyleIdx="2" presStyleCnt="5"/>
      <dgm:spPr/>
    </dgm:pt>
    <dgm:pt modelId="{EFF39500-15BB-F641-8D72-AF10741D4B83}" type="pres">
      <dgm:prSet presAssocID="{4DC9D1D7-807F-4E1B-A88B-3E940426F1C5}" presName="parentText" presStyleLbl="node1" presStyleIdx="3" presStyleCnt="5">
        <dgm:presLayoutVars>
          <dgm:chMax val="0"/>
          <dgm:bulletEnabled val="1"/>
        </dgm:presLayoutVars>
      </dgm:prSet>
      <dgm:spPr/>
    </dgm:pt>
    <dgm:pt modelId="{76FF0A2E-160A-AC45-AAE3-F06844F0123D}" type="pres">
      <dgm:prSet presAssocID="{4DC9D1D7-807F-4E1B-A88B-3E940426F1C5}" presName="negativeSpace" presStyleCnt="0"/>
      <dgm:spPr/>
    </dgm:pt>
    <dgm:pt modelId="{A45773E9-729B-064A-BEF7-56635C22CA55}" type="pres">
      <dgm:prSet presAssocID="{4DC9D1D7-807F-4E1B-A88B-3E940426F1C5}" presName="childText" presStyleLbl="conFgAcc1" presStyleIdx="3" presStyleCnt="5">
        <dgm:presLayoutVars>
          <dgm:bulletEnabled val="1"/>
        </dgm:presLayoutVars>
      </dgm:prSet>
      <dgm:spPr/>
    </dgm:pt>
    <dgm:pt modelId="{5DB50CD5-ED87-8244-A515-D20F6AD975D7}" type="pres">
      <dgm:prSet presAssocID="{4B183208-39A2-456F-8DD1-D1431E06AA49}" presName="spaceBetweenRectangles" presStyleCnt="0"/>
      <dgm:spPr/>
    </dgm:pt>
    <dgm:pt modelId="{5141BFD9-5A1C-9341-9471-B566E5A29EC7}" type="pres">
      <dgm:prSet presAssocID="{DEC6C1E7-92B4-403C-9BEB-F6FFD8F59AD9}" presName="parentLin" presStyleCnt="0"/>
      <dgm:spPr/>
    </dgm:pt>
    <dgm:pt modelId="{4AA05E0C-D731-AD41-ACC1-577B712FFF8F}" type="pres">
      <dgm:prSet presAssocID="{DEC6C1E7-92B4-403C-9BEB-F6FFD8F59AD9}" presName="parentLeftMargin" presStyleLbl="node1" presStyleIdx="3" presStyleCnt="5"/>
      <dgm:spPr/>
    </dgm:pt>
    <dgm:pt modelId="{1270CC7E-50C8-D345-A3C6-9051F0EA85E7}" type="pres">
      <dgm:prSet presAssocID="{DEC6C1E7-92B4-403C-9BEB-F6FFD8F59AD9}" presName="parentText" presStyleLbl="node1" presStyleIdx="4" presStyleCnt="5">
        <dgm:presLayoutVars>
          <dgm:chMax val="0"/>
          <dgm:bulletEnabled val="1"/>
        </dgm:presLayoutVars>
      </dgm:prSet>
      <dgm:spPr/>
    </dgm:pt>
    <dgm:pt modelId="{3E446CFF-737E-F34E-9854-9BDCD4643D56}" type="pres">
      <dgm:prSet presAssocID="{DEC6C1E7-92B4-403C-9BEB-F6FFD8F59AD9}" presName="negativeSpace" presStyleCnt="0"/>
      <dgm:spPr/>
    </dgm:pt>
    <dgm:pt modelId="{673CEEBD-F8C1-5B4E-A109-22A6CE506AC9}" type="pres">
      <dgm:prSet presAssocID="{DEC6C1E7-92B4-403C-9BEB-F6FFD8F59AD9}" presName="childText" presStyleLbl="conFgAcc1" presStyleIdx="4" presStyleCnt="5">
        <dgm:presLayoutVars>
          <dgm:bulletEnabled val="1"/>
        </dgm:presLayoutVars>
      </dgm:prSet>
      <dgm:spPr/>
    </dgm:pt>
  </dgm:ptLst>
  <dgm:cxnLst>
    <dgm:cxn modelId="{80ACF803-856F-2041-8A13-49EC5FD39A1F}" type="presOf" srcId="{20A0015E-1264-44DE-978E-8160E4301A3E}" destId="{EC5761B9-432D-B845-BB25-4DA429206C0C}" srcOrd="0" destOrd="0" presId="urn:microsoft.com/office/officeart/2005/8/layout/list1"/>
    <dgm:cxn modelId="{EFB52C0B-C5EC-4A96-B174-EA02CF66D936}" srcId="{DEC6C1E7-92B4-403C-9BEB-F6FFD8F59AD9}" destId="{EAFEA7FA-F820-4C65-9D8C-44FAA79FE739}" srcOrd="0" destOrd="0" parTransId="{0C5291A8-2953-4132-A67C-5901235E99AA}" sibTransId="{E0786ABA-085B-407E-B6FE-449A9A0C1844}"/>
    <dgm:cxn modelId="{A207310E-ACCB-114E-B7AD-7786A6F1EA1D}" type="presOf" srcId="{00FBA663-6BBE-0449-A9CF-35DCD088AE3F}" destId="{673CEEBD-F8C1-5B4E-A109-22A6CE506AC9}" srcOrd="0" destOrd="1" presId="urn:microsoft.com/office/officeart/2005/8/layout/list1"/>
    <dgm:cxn modelId="{724E420F-0B41-4F7C-85AF-46D56EF66B0A}" srcId="{4DC9D1D7-807F-4E1B-A88B-3E940426F1C5}" destId="{E9422FA7-3BFE-4771-9FE9-A519AC8AC5B8}" srcOrd="1" destOrd="0" parTransId="{FAF2038C-A103-495A-8BFC-11F04BD3CA17}" sibTransId="{5BE15535-BC0E-4A62-8532-E1ED8A3C740F}"/>
    <dgm:cxn modelId="{C73EDD15-AEB6-4163-B05B-3F464B048C28}" srcId="{F2011590-13C9-4BF6-97AB-5D2A054C7161}" destId="{40F95E73-E91B-4E91-A33E-8F3166A3CA44}" srcOrd="1" destOrd="0" parTransId="{05F9B6F9-A9DD-499E-85F1-3A632E58942D}" sibTransId="{C1DB76E6-2DBB-45E2-8ED8-761BF0151F0D}"/>
    <dgm:cxn modelId="{E221242C-4D0E-42CE-A7D4-59C3CD50E9CF}" srcId="{F2011590-13C9-4BF6-97AB-5D2A054C7161}" destId="{4DC9D1D7-807F-4E1B-A88B-3E940426F1C5}" srcOrd="3" destOrd="0" parTransId="{B628E349-A971-435F-A6D0-154F4FCD05CE}" sibTransId="{4B183208-39A2-456F-8DD1-D1431E06AA49}"/>
    <dgm:cxn modelId="{536CE138-64AC-2547-ACA0-BB43A9E72AEF}" srcId="{E9422FA7-3BFE-4771-9FE9-A519AC8AC5B8}" destId="{128ED690-E13B-8141-A59C-5A01EB3BDE05}" srcOrd="0" destOrd="0" parTransId="{B5A31114-E25F-D747-8860-0BCB638CA4C4}" sibTransId="{D771181E-DCF2-1144-A084-2F93BD0F12A1}"/>
    <dgm:cxn modelId="{C9166264-1CA5-4AAC-86DE-0BB3C506C728}" srcId="{F2011590-13C9-4BF6-97AB-5D2A054C7161}" destId="{20A0015E-1264-44DE-978E-8160E4301A3E}" srcOrd="0" destOrd="0" parTransId="{853B1517-6B72-44A9-A7AA-95073AF1DF6A}" sibTransId="{4743EB48-F038-4193-9EC7-E39158133563}"/>
    <dgm:cxn modelId="{A4495A66-ACDB-624F-8088-94C5363C3452}" type="presOf" srcId="{EAFEA7FA-F820-4C65-9D8C-44FAA79FE739}" destId="{673CEEBD-F8C1-5B4E-A109-22A6CE506AC9}" srcOrd="0" destOrd="0" presId="urn:microsoft.com/office/officeart/2005/8/layout/list1"/>
    <dgm:cxn modelId="{302ED26E-7FBC-AA43-B2B6-BFA409AFBEE2}" type="presOf" srcId="{7607EEF3-9B0E-429C-94DC-9A0CAF6E1903}" destId="{0D3CCCD1-5F8E-0E47-9623-9815B2677FF1}" srcOrd="0" destOrd="0" presId="urn:microsoft.com/office/officeart/2005/8/layout/list1"/>
    <dgm:cxn modelId="{C8271774-C358-A244-9D3A-440562A2A735}" type="presOf" srcId="{F3AEF110-F4B4-4C64-A88F-5563EA30F301}" destId="{A45773E9-729B-064A-BEF7-56635C22CA55}" srcOrd="0" destOrd="0" presId="urn:microsoft.com/office/officeart/2005/8/layout/list1"/>
    <dgm:cxn modelId="{93D3AB74-A214-A44C-986A-D335DA95268F}" type="presOf" srcId="{664B4BC6-215D-4969-BD43-2465ACF9D448}" destId="{F9771B48-C8C5-8841-9895-D04629100757}" srcOrd="0" destOrd="0" presId="urn:microsoft.com/office/officeart/2005/8/layout/list1"/>
    <dgm:cxn modelId="{CE814C80-0AA9-E147-A26D-4F47BACAE6F7}" type="presOf" srcId="{DEC6C1E7-92B4-403C-9BEB-F6FFD8F59AD9}" destId="{1270CC7E-50C8-D345-A3C6-9051F0EA85E7}" srcOrd="1" destOrd="0" presId="urn:microsoft.com/office/officeart/2005/8/layout/list1"/>
    <dgm:cxn modelId="{6220B384-216F-D444-9116-499EC6AD35F7}" type="presOf" srcId="{E9422FA7-3BFE-4771-9FE9-A519AC8AC5B8}" destId="{A45773E9-729B-064A-BEF7-56635C22CA55}" srcOrd="0" destOrd="1" presId="urn:microsoft.com/office/officeart/2005/8/layout/list1"/>
    <dgm:cxn modelId="{82C2FB84-A1C9-A341-8ACF-46C4D737471A}" type="presOf" srcId="{4DC9D1D7-807F-4E1B-A88B-3E940426F1C5}" destId="{EFF39500-15BB-F641-8D72-AF10741D4B83}" srcOrd="1" destOrd="0" presId="urn:microsoft.com/office/officeart/2005/8/layout/list1"/>
    <dgm:cxn modelId="{989AAC87-E8B9-4945-9BEA-9F05B01249DE}" type="presOf" srcId="{40F95E73-E91B-4E91-A33E-8F3166A3CA44}" destId="{8D925D53-4A12-BE4B-9A08-23AF56C77AD6}" srcOrd="0" destOrd="0" presId="urn:microsoft.com/office/officeart/2005/8/layout/list1"/>
    <dgm:cxn modelId="{6625388A-F49B-42B8-8188-8F6DFC6FB8F2}" srcId="{F2011590-13C9-4BF6-97AB-5D2A054C7161}" destId="{C1EBEC62-9C50-45DC-9BE2-6AB3CBE82861}" srcOrd="2" destOrd="0" parTransId="{9BB8F910-1462-4F4F-9E24-E5EE9EB2E373}" sibTransId="{B8F24099-BA8D-4684-932D-C9252F2A4E4A}"/>
    <dgm:cxn modelId="{E4AC8A8A-2FA6-0747-9633-A50EE7979730}" type="presOf" srcId="{128ED690-E13B-8141-A59C-5A01EB3BDE05}" destId="{A45773E9-729B-064A-BEF7-56635C22CA55}" srcOrd="0" destOrd="2" presId="urn:microsoft.com/office/officeart/2005/8/layout/list1"/>
    <dgm:cxn modelId="{C673D38D-E9D9-2C4C-A02B-CA1A3BA04D8A}" type="presOf" srcId="{40F95E73-E91B-4E91-A33E-8F3166A3CA44}" destId="{389DECAA-1DA4-2148-AB28-548AC80C4A70}" srcOrd="1" destOrd="0" presId="urn:microsoft.com/office/officeart/2005/8/layout/list1"/>
    <dgm:cxn modelId="{C689ED92-FE4F-6048-A429-DAA4034F15BF}" type="presOf" srcId="{C1EBEC62-9C50-45DC-9BE2-6AB3CBE82861}" destId="{C475D8B7-F068-3742-A2A0-C0AFD5782F8C}" srcOrd="1" destOrd="0" presId="urn:microsoft.com/office/officeart/2005/8/layout/list1"/>
    <dgm:cxn modelId="{13ECECA5-C7A8-40F5-A9D0-BDDA46DE66A2}" srcId="{40F95E73-E91B-4E91-A33E-8F3166A3CA44}" destId="{664B4BC6-215D-4969-BD43-2465ACF9D448}" srcOrd="0" destOrd="0" parTransId="{1DA4EC4F-BA76-4FA4-9669-3E2E71155688}" sibTransId="{693E3B6F-A3A0-49D7-A7CA-71C0FA1D5875}"/>
    <dgm:cxn modelId="{65DC68AE-A740-7742-92F2-278931B679DC}" type="presOf" srcId="{C1EBEC62-9C50-45DC-9BE2-6AB3CBE82861}" destId="{BC86203B-BDE6-5E42-8E99-69F293A10457}" srcOrd="0" destOrd="0" presId="urn:microsoft.com/office/officeart/2005/8/layout/list1"/>
    <dgm:cxn modelId="{A51FF5AE-9508-DA44-B234-47BAF2016ABE}" type="presOf" srcId="{20A0015E-1264-44DE-978E-8160E4301A3E}" destId="{CDDE68EE-BA79-A449-8AD9-9E4921D4B76C}" srcOrd="1" destOrd="0" presId="urn:microsoft.com/office/officeart/2005/8/layout/list1"/>
    <dgm:cxn modelId="{1395E9C0-FA31-7F4F-9AAE-A526F33511B2}" type="presOf" srcId="{F2011590-13C9-4BF6-97AB-5D2A054C7161}" destId="{1ED6E547-CDA1-F942-9092-8BD5AC70F5DD}" srcOrd="0" destOrd="0" presId="urn:microsoft.com/office/officeart/2005/8/layout/list1"/>
    <dgm:cxn modelId="{AF0521CC-B4BA-634F-AE43-5DA21766D5E3}" type="presOf" srcId="{4DC9D1D7-807F-4E1B-A88B-3E940426F1C5}" destId="{80F328AA-4F49-6C49-8021-E9624A554220}" srcOrd="0" destOrd="0" presId="urn:microsoft.com/office/officeart/2005/8/layout/list1"/>
    <dgm:cxn modelId="{D98C83D1-E921-0548-B527-061530F158D3}" type="presOf" srcId="{DEC6C1E7-92B4-403C-9BEB-F6FFD8F59AD9}" destId="{4AA05E0C-D731-AD41-ACC1-577B712FFF8F}" srcOrd="0" destOrd="0" presId="urn:microsoft.com/office/officeart/2005/8/layout/list1"/>
    <dgm:cxn modelId="{5198EED4-3E25-4D44-BBE4-99F20C48FEBE}" srcId="{F2011590-13C9-4BF6-97AB-5D2A054C7161}" destId="{DEC6C1E7-92B4-403C-9BEB-F6FFD8F59AD9}" srcOrd="4" destOrd="0" parTransId="{FCF5DA84-13F5-4ACE-866F-230894794398}" sibTransId="{0B768BFD-28F2-4E4E-88E7-48669717DA37}"/>
    <dgm:cxn modelId="{D4A4DCD7-A0CC-4DA4-BAF5-429C7A5B1AFA}" srcId="{4DC9D1D7-807F-4E1B-A88B-3E940426F1C5}" destId="{F3AEF110-F4B4-4C64-A88F-5563EA30F301}" srcOrd="0" destOrd="0" parTransId="{F01165D2-998C-400B-9113-145D38C3153E}" sibTransId="{CAD50EB3-0748-43BF-8D64-84B90D760B31}"/>
    <dgm:cxn modelId="{7D7156E4-ED5B-476A-9FF5-4E3DCD11407B}" srcId="{C1EBEC62-9C50-45DC-9BE2-6AB3CBE82861}" destId="{7607EEF3-9B0E-429C-94DC-9A0CAF6E1903}" srcOrd="0" destOrd="0" parTransId="{F955B0C4-53A1-4C90-8B03-13AE4FCEC3C6}" sibTransId="{8878E5CF-C235-4BC1-AD18-4FB41EEDD56B}"/>
    <dgm:cxn modelId="{DDC264E8-054C-9149-B7CD-821E7273C0ED}" srcId="{DEC6C1E7-92B4-403C-9BEB-F6FFD8F59AD9}" destId="{00FBA663-6BBE-0449-A9CF-35DCD088AE3F}" srcOrd="1" destOrd="0" parTransId="{4CD4A1B5-07FD-CD40-876A-470CEC222330}" sibTransId="{190A55F7-C501-6442-AEA7-4AC71F79A6C0}"/>
    <dgm:cxn modelId="{4C4B862F-8ADE-6A46-BC71-A189D8CD4272}" type="presParOf" srcId="{1ED6E547-CDA1-F942-9092-8BD5AC70F5DD}" destId="{5E2539FB-5DB0-204A-B997-40B8C60095F3}" srcOrd="0" destOrd="0" presId="urn:microsoft.com/office/officeart/2005/8/layout/list1"/>
    <dgm:cxn modelId="{90228B72-3669-DC4A-89D8-61D43BC0C464}" type="presParOf" srcId="{5E2539FB-5DB0-204A-B997-40B8C60095F3}" destId="{EC5761B9-432D-B845-BB25-4DA429206C0C}" srcOrd="0" destOrd="0" presId="urn:microsoft.com/office/officeart/2005/8/layout/list1"/>
    <dgm:cxn modelId="{544BFD31-325C-9D47-8508-EE02AAA6AC7F}" type="presParOf" srcId="{5E2539FB-5DB0-204A-B997-40B8C60095F3}" destId="{CDDE68EE-BA79-A449-8AD9-9E4921D4B76C}" srcOrd="1" destOrd="0" presId="urn:microsoft.com/office/officeart/2005/8/layout/list1"/>
    <dgm:cxn modelId="{2A9995AE-2353-8640-9EEE-0F2F000566CC}" type="presParOf" srcId="{1ED6E547-CDA1-F942-9092-8BD5AC70F5DD}" destId="{608AC9B4-A215-EB45-9F25-81D8F80CA741}" srcOrd="1" destOrd="0" presId="urn:microsoft.com/office/officeart/2005/8/layout/list1"/>
    <dgm:cxn modelId="{3AA01F61-FCFE-2C4D-8746-2F1AFAF9BF2D}" type="presParOf" srcId="{1ED6E547-CDA1-F942-9092-8BD5AC70F5DD}" destId="{CF45D394-7F37-C14D-9860-FF3153A0E415}" srcOrd="2" destOrd="0" presId="urn:microsoft.com/office/officeart/2005/8/layout/list1"/>
    <dgm:cxn modelId="{C4306B46-C61A-874A-8717-DBE41AD2A703}" type="presParOf" srcId="{1ED6E547-CDA1-F942-9092-8BD5AC70F5DD}" destId="{40B7B24A-EC67-4D4C-AF75-3F6B29C7D947}" srcOrd="3" destOrd="0" presId="urn:microsoft.com/office/officeart/2005/8/layout/list1"/>
    <dgm:cxn modelId="{34650EEC-D7B0-6D48-A7CC-B43DBDD3C746}" type="presParOf" srcId="{1ED6E547-CDA1-F942-9092-8BD5AC70F5DD}" destId="{B7BBE9C1-1AA8-9F48-8630-C9EA491CC6C9}" srcOrd="4" destOrd="0" presId="urn:microsoft.com/office/officeart/2005/8/layout/list1"/>
    <dgm:cxn modelId="{D6742942-95F9-8147-94E5-B3C89BEAE0B6}" type="presParOf" srcId="{B7BBE9C1-1AA8-9F48-8630-C9EA491CC6C9}" destId="{8D925D53-4A12-BE4B-9A08-23AF56C77AD6}" srcOrd="0" destOrd="0" presId="urn:microsoft.com/office/officeart/2005/8/layout/list1"/>
    <dgm:cxn modelId="{27AEC77F-8FED-2942-98DA-CA24CF4DA265}" type="presParOf" srcId="{B7BBE9C1-1AA8-9F48-8630-C9EA491CC6C9}" destId="{389DECAA-1DA4-2148-AB28-548AC80C4A70}" srcOrd="1" destOrd="0" presId="urn:microsoft.com/office/officeart/2005/8/layout/list1"/>
    <dgm:cxn modelId="{3DD90A89-34D5-2B48-82D8-6BCE9079DE99}" type="presParOf" srcId="{1ED6E547-CDA1-F942-9092-8BD5AC70F5DD}" destId="{2294B455-34CD-7D45-B9C8-88D06260A6A8}" srcOrd="5" destOrd="0" presId="urn:microsoft.com/office/officeart/2005/8/layout/list1"/>
    <dgm:cxn modelId="{7C392E92-BD34-4646-A096-F4897947EC58}" type="presParOf" srcId="{1ED6E547-CDA1-F942-9092-8BD5AC70F5DD}" destId="{F9771B48-C8C5-8841-9895-D04629100757}" srcOrd="6" destOrd="0" presId="urn:microsoft.com/office/officeart/2005/8/layout/list1"/>
    <dgm:cxn modelId="{76EA66ED-4C55-2C4F-B81D-994310BF70C8}" type="presParOf" srcId="{1ED6E547-CDA1-F942-9092-8BD5AC70F5DD}" destId="{0DEB64DE-357C-A444-B674-D05E680665FE}" srcOrd="7" destOrd="0" presId="urn:microsoft.com/office/officeart/2005/8/layout/list1"/>
    <dgm:cxn modelId="{D8640AE5-2DC8-584A-B113-FA03C90010F1}" type="presParOf" srcId="{1ED6E547-CDA1-F942-9092-8BD5AC70F5DD}" destId="{272CA987-7A32-014D-9B3A-61E7547F4DBE}" srcOrd="8" destOrd="0" presId="urn:microsoft.com/office/officeart/2005/8/layout/list1"/>
    <dgm:cxn modelId="{FD944ABF-D4A4-0148-B483-0495848C6699}" type="presParOf" srcId="{272CA987-7A32-014D-9B3A-61E7547F4DBE}" destId="{BC86203B-BDE6-5E42-8E99-69F293A10457}" srcOrd="0" destOrd="0" presId="urn:microsoft.com/office/officeart/2005/8/layout/list1"/>
    <dgm:cxn modelId="{06B846EB-96AD-BA48-A94B-BA78965683E3}" type="presParOf" srcId="{272CA987-7A32-014D-9B3A-61E7547F4DBE}" destId="{C475D8B7-F068-3742-A2A0-C0AFD5782F8C}" srcOrd="1" destOrd="0" presId="urn:microsoft.com/office/officeart/2005/8/layout/list1"/>
    <dgm:cxn modelId="{8C330387-86E7-EB41-947F-86D46719DD82}" type="presParOf" srcId="{1ED6E547-CDA1-F942-9092-8BD5AC70F5DD}" destId="{04940949-8BEB-D54A-B81F-BFC92C2465E7}" srcOrd="9" destOrd="0" presId="urn:microsoft.com/office/officeart/2005/8/layout/list1"/>
    <dgm:cxn modelId="{BC796B49-9C1A-8F4B-8EF4-185C05679BBA}" type="presParOf" srcId="{1ED6E547-CDA1-F942-9092-8BD5AC70F5DD}" destId="{0D3CCCD1-5F8E-0E47-9623-9815B2677FF1}" srcOrd="10" destOrd="0" presId="urn:microsoft.com/office/officeart/2005/8/layout/list1"/>
    <dgm:cxn modelId="{1A89EFAA-FCF0-6D4A-9675-62C994CEE393}" type="presParOf" srcId="{1ED6E547-CDA1-F942-9092-8BD5AC70F5DD}" destId="{C78E14B3-3585-5B4A-8E52-9FC47A0E6AEC}" srcOrd="11" destOrd="0" presId="urn:microsoft.com/office/officeart/2005/8/layout/list1"/>
    <dgm:cxn modelId="{5EB1C118-66D2-A149-9E34-5D2215433CFC}" type="presParOf" srcId="{1ED6E547-CDA1-F942-9092-8BD5AC70F5DD}" destId="{8B0917CA-2DB0-C241-978F-95B507E01C54}" srcOrd="12" destOrd="0" presId="urn:microsoft.com/office/officeart/2005/8/layout/list1"/>
    <dgm:cxn modelId="{C551ADEF-2161-CD4F-8090-826CF70430AC}" type="presParOf" srcId="{8B0917CA-2DB0-C241-978F-95B507E01C54}" destId="{80F328AA-4F49-6C49-8021-E9624A554220}" srcOrd="0" destOrd="0" presId="urn:microsoft.com/office/officeart/2005/8/layout/list1"/>
    <dgm:cxn modelId="{C6130B37-894D-C146-8A3A-D64CC1B8805E}" type="presParOf" srcId="{8B0917CA-2DB0-C241-978F-95B507E01C54}" destId="{EFF39500-15BB-F641-8D72-AF10741D4B83}" srcOrd="1" destOrd="0" presId="urn:microsoft.com/office/officeart/2005/8/layout/list1"/>
    <dgm:cxn modelId="{FDD2A000-6A41-5740-BA2E-F2E6FE92BB9C}" type="presParOf" srcId="{1ED6E547-CDA1-F942-9092-8BD5AC70F5DD}" destId="{76FF0A2E-160A-AC45-AAE3-F06844F0123D}" srcOrd="13" destOrd="0" presId="urn:microsoft.com/office/officeart/2005/8/layout/list1"/>
    <dgm:cxn modelId="{0FBD8DF8-F921-E44C-B6E4-EA28E4EDF28B}" type="presParOf" srcId="{1ED6E547-CDA1-F942-9092-8BD5AC70F5DD}" destId="{A45773E9-729B-064A-BEF7-56635C22CA55}" srcOrd="14" destOrd="0" presId="urn:microsoft.com/office/officeart/2005/8/layout/list1"/>
    <dgm:cxn modelId="{7ECD4DF1-0A32-FF41-898A-45E3A037BB0C}" type="presParOf" srcId="{1ED6E547-CDA1-F942-9092-8BD5AC70F5DD}" destId="{5DB50CD5-ED87-8244-A515-D20F6AD975D7}" srcOrd="15" destOrd="0" presId="urn:microsoft.com/office/officeart/2005/8/layout/list1"/>
    <dgm:cxn modelId="{218BC04E-90AD-454D-B5A6-A9B0522CCCE0}" type="presParOf" srcId="{1ED6E547-CDA1-F942-9092-8BD5AC70F5DD}" destId="{5141BFD9-5A1C-9341-9471-B566E5A29EC7}" srcOrd="16" destOrd="0" presId="urn:microsoft.com/office/officeart/2005/8/layout/list1"/>
    <dgm:cxn modelId="{2DB12884-F9C4-2844-A82D-A5824807D084}" type="presParOf" srcId="{5141BFD9-5A1C-9341-9471-B566E5A29EC7}" destId="{4AA05E0C-D731-AD41-ACC1-577B712FFF8F}" srcOrd="0" destOrd="0" presId="urn:microsoft.com/office/officeart/2005/8/layout/list1"/>
    <dgm:cxn modelId="{C0F568E8-9A11-8F4E-9F80-CAEB4072556F}" type="presParOf" srcId="{5141BFD9-5A1C-9341-9471-B566E5A29EC7}" destId="{1270CC7E-50C8-D345-A3C6-9051F0EA85E7}" srcOrd="1" destOrd="0" presId="urn:microsoft.com/office/officeart/2005/8/layout/list1"/>
    <dgm:cxn modelId="{9DB88B5A-7155-5846-9B18-411B33C31E4C}" type="presParOf" srcId="{1ED6E547-CDA1-F942-9092-8BD5AC70F5DD}" destId="{3E446CFF-737E-F34E-9854-9BDCD4643D56}" srcOrd="17" destOrd="0" presId="urn:microsoft.com/office/officeart/2005/8/layout/list1"/>
    <dgm:cxn modelId="{D4AF88BF-578D-E34B-ADAD-6149C4C4DFCF}" type="presParOf" srcId="{1ED6E547-CDA1-F942-9092-8BD5AC70F5DD}" destId="{673CEEBD-F8C1-5B4E-A109-22A6CE506AC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DE0EAA-91DB-254A-8156-0AFF01E1B3D7}"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GB"/>
        </a:p>
      </dgm:t>
    </dgm:pt>
    <dgm:pt modelId="{88A99AE3-0C12-7140-AC11-332B8FBA4B9F}">
      <dgm:prSet/>
      <dgm:spPr>
        <a:gradFill rotWithShape="0">
          <a:gsLst>
            <a:gs pos="0">
              <a:srgbClr val="182C4E"/>
            </a:gs>
            <a:gs pos="50000">
              <a:schemeClr val="accent5">
                <a:lumMod val="75000"/>
              </a:schemeClr>
            </a:gs>
            <a:gs pos="100000">
              <a:srgbClr val="244073"/>
            </a:gs>
          </a:gsLst>
        </a:gradFill>
      </dgm:spPr>
      <dgm:t>
        <a:bodyPr/>
        <a:lstStyle/>
        <a:p>
          <a:r>
            <a:rPr lang="en-US"/>
            <a:t>WordNet:</a:t>
          </a:r>
          <a:endParaRPr lang="en-GR"/>
        </a:p>
      </dgm:t>
    </dgm:pt>
    <dgm:pt modelId="{8F8780B2-DE50-4942-A361-36CE4278B0B6}" type="parTrans" cxnId="{6006E7FD-506F-8D42-9EBE-1A23F9A694AA}">
      <dgm:prSet/>
      <dgm:spPr/>
      <dgm:t>
        <a:bodyPr/>
        <a:lstStyle/>
        <a:p>
          <a:endParaRPr lang="en-GB"/>
        </a:p>
      </dgm:t>
    </dgm:pt>
    <dgm:pt modelId="{A8B7F1FA-2128-EC4B-AC81-6BECCE439702}" type="sibTrans" cxnId="{6006E7FD-506F-8D42-9EBE-1A23F9A694AA}">
      <dgm:prSet/>
      <dgm:spPr/>
      <dgm:t>
        <a:bodyPr/>
        <a:lstStyle/>
        <a:p>
          <a:endParaRPr lang="en-GB"/>
        </a:p>
      </dgm:t>
    </dgm:pt>
    <dgm:pt modelId="{49BBB85B-CD34-044F-9FC1-A6FE3BE9E26A}">
      <dgm:prSet/>
      <dgm:spPr/>
      <dgm:t>
        <a:bodyPr/>
        <a:lstStyle/>
        <a:p>
          <a:pPr>
            <a:lnSpc>
              <a:spcPct val="100000"/>
            </a:lnSpc>
          </a:pPr>
          <a:r>
            <a:rPr lang="en-US" sz="1700" dirty="0"/>
            <a:t>Our unsupervised system performs better than any other unsupervised algorithm in all datasets</a:t>
          </a:r>
          <a:endParaRPr lang="en-GR" sz="1700" dirty="0"/>
        </a:p>
      </dgm:t>
    </dgm:pt>
    <dgm:pt modelId="{8A9E1999-C64E-EF45-8079-EE78C558A382}" type="parTrans" cxnId="{2BEBB7CA-070C-D942-88DD-584BB0AFD24B}">
      <dgm:prSet/>
      <dgm:spPr/>
      <dgm:t>
        <a:bodyPr/>
        <a:lstStyle/>
        <a:p>
          <a:endParaRPr lang="en-GB"/>
        </a:p>
      </dgm:t>
    </dgm:pt>
    <dgm:pt modelId="{09D73460-D246-8D4F-86D0-3DC5F1140689}" type="sibTrans" cxnId="{2BEBB7CA-070C-D942-88DD-584BB0AFD24B}">
      <dgm:prSet/>
      <dgm:spPr/>
      <dgm:t>
        <a:bodyPr/>
        <a:lstStyle/>
        <a:p>
          <a:endParaRPr lang="en-GB"/>
        </a:p>
      </dgm:t>
    </dgm:pt>
    <dgm:pt modelId="{E5C8B0E4-5CAD-1743-9198-DF58666051A2}">
      <dgm:prSet/>
      <dgm:spPr/>
      <dgm:t>
        <a:bodyPr/>
        <a:lstStyle/>
        <a:p>
          <a:pPr>
            <a:lnSpc>
              <a:spcPct val="100000"/>
            </a:lnSpc>
          </a:pPr>
          <a:r>
            <a:rPr lang="en-US" sz="1700" dirty="0"/>
            <a:t>The performance of our system is more stable on the four datasets</a:t>
          </a:r>
          <a:endParaRPr lang="en-GR" sz="1700" dirty="0"/>
        </a:p>
      </dgm:t>
    </dgm:pt>
    <dgm:pt modelId="{DD52E3ED-23C2-554E-833D-AD4E62D444C4}" type="parTrans" cxnId="{F66660B6-50C9-ED41-B880-092ADB496576}">
      <dgm:prSet/>
      <dgm:spPr/>
      <dgm:t>
        <a:bodyPr/>
        <a:lstStyle/>
        <a:p>
          <a:endParaRPr lang="en-GB"/>
        </a:p>
      </dgm:t>
    </dgm:pt>
    <dgm:pt modelId="{B2E4135A-7DDF-DD43-AB5F-55C5D3ACC960}" type="sibTrans" cxnId="{F66660B6-50C9-ED41-B880-092ADB496576}">
      <dgm:prSet/>
      <dgm:spPr/>
      <dgm:t>
        <a:bodyPr/>
        <a:lstStyle/>
        <a:p>
          <a:endParaRPr lang="en-GB"/>
        </a:p>
      </dgm:t>
    </dgm:pt>
    <dgm:pt modelId="{FC849399-1C56-184D-95DA-B39954D8D949}">
      <dgm:prSet/>
      <dgm:spPr/>
      <dgm:t>
        <a:bodyPr/>
        <a:lstStyle/>
        <a:p>
          <a:pPr>
            <a:lnSpc>
              <a:spcPct val="100000"/>
            </a:lnSpc>
          </a:pPr>
          <a:r>
            <a:rPr lang="en-US" sz="1700" dirty="0"/>
            <a:t>The comparison with semi-supervised systems shows that our system always performs better than the most frequent sense heuristic when we use information from sense-labeled corpora</a:t>
          </a:r>
          <a:endParaRPr lang="en-GR" sz="1700" dirty="0"/>
        </a:p>
      </dgm:t>
    </dgm:pt>
    <dgm:pt modelId="{67A86E9E-EF9E-0744-A901-B2979AD45206}" type="parTrans" cxnId="{54F2F2FD-6D36-E84A-8619-6C0532AEAF87}">
      <dgm:prSet/>
      <dgm:spPr/>
      <dgm:t>
        <a:bodyPr/>
        <a:lstStyle/>
        <a:p>
          <a:endParaRPr lang="en-GB"/>
        </a:p>
      </dgm:t>
    </dgm:pt>
    <dgm:pt modelId="{E346390A-6CEE-FE4D-A547-1FB5A2214891}" type="sibTrans" cxnId="{54F2F2FD-6D36-E84A-8619-6C0532AEAF87}">
      <dgm:prSet/>
      <dgm:spPr/>
      <dgm:t>
        <a:bodyPr/>
        <a:lstStyle/>
        <a:p>
          <a:endParaRPr lang="en-GB"/>
        </a:p>
      </dgm:t>
    </dgm:pt>
    <dgm:pt modelId="{4D9E29CE-C24F-9044-BB3A-124354B76EEC}">
      <dgm:prSet/>
      <dgm:spPr>
        <a:gradFill rotWithShape="0">
          <a:gsLst>
            <a:gs pos="0">
              <a:srgbClr val="182C4E"/>
            </a:gs>
            <a:gs pos="50000">
              <a:schemeClr val="accent5">
                <a:lumMod val="75000"/>
              </a:schemeClr>
            </a:gs>
            <a:gs pos="100000">
              <a:srgbClr val="244073"/>
            </a:gs>
          </a:gsLst>
        </a:gradFill>
      </dgm:spPr>
      <dgm:t>
        <a:bodyPr/>
        <a:lstStyle/>
        <a:p>
          <a:r>
            <a:rPr lang="en-US"/>
            <a:t>BabelNet: </a:t>
          </a:r>
          <a:endParaRPr lang="en-GR"/>
        </a:p>
      </dgm:t>
    </dgm:pt>
    <dgm:pt modelId="{869C3D4F-E3C8-C84A-8BC1-E7EBFE90807D}" type="parTrans" cxnId="{ADC38E79-8DEA-0C49-BEEB-387798F9F8D2}">
      <dgm:prSet/>
      <dgm:spPr/>
      <dgm:t>
        <a:bodyPr/>
        <a:lstStyle/>
        <a:p>
          <a:endParaRPr lang="en-GB"/>
        </a:p>
      </dgm:t>
    </dgm:pt>
    <dgm:pt modelId="{53A0720B-96C2-8B4E-8353-BF763C847E20}" type="sibTrans" cxnId="{ADC38E79-8DEA-0C49-BEEB-387798F9F8D2}">
      <dgm:prSet/>
      <dgm:spPr/>
      <dgm:t>
        <a:bodyPr/>
        <a:lstStyle/>
        <a:p>
          <a:endParaRPr lang="en-GB"/>
        </a:p>
      </dgm:t>
    </dgm:pt>
    <dgm:pt modelId="{E4571568-97CE-184D-8CB0-B90F65EBEB90}">
      <dgm:prSet/>
      <dgm:spPr/>
      <dgm:t>
        <a:bodyPr/>
        <a:lstStyle/>
        <a:p>
          <a:pPr>
            <a:lnSpc>
              <a:spcPct val="100000"/>
            </a:lnSpc>
          </a:pPr>
          <a:r>
            <a:rPr lang="en-US" sz="1700" dirty="0"/>
            <a:t>The performance of our system is close to the results obtained with </a:t>
          </a:r>
          <a:r>
            <a:rPr lang="en-US" sz="1700" dirty="0" err="1"/>
            <a:t>Babelfy</a:t>
          </a:r>
          <a:r>
            <a:rPr lang="en-US" sz="1700" dirty="0"/>
            <a:t> on S13 and substantially higher on KORE50</a:t>
          </a:r>
          <a:endParaRPr lang="en-GR" sz="1700" dirty="0"/>
        </a:p>
      </dgm:t>
    </dgm:pt>
    <dgm:pt modelId="{CA09FC1B-BE39-9243-B206-482AC7B2ACA2}" type="parTrans" cxnId="{6906D1DC-C283-9648-9952-4FD3E4701C32}">
      <dgm:prSet/>
      <dgm:spPr/>
      <dgm:t>
        <a:bodyPr/>
        <a:lstStyle/>
        <a:p>
          <a:endParaRPr lang="en-GB"/>
        </a:p>
      </dgm:t>
    </dgm:pt>
    <dgm:pt modelId="{D1A8356B-3B05-BC4F-96FF-2E2A29CCB92A}" type="sibTrans" cxnId="{6906D1DC-C283-9648-9952-4FD3E4701C32}">
      <dgm:prSet/>
      <dgm:spPr/>
      <dgm:t>
        <a:bodyPr/>
        <a:lstStyle/>
        <a:p>
          <a:endParaRPr lang="en-GB"/>
        </a:p>
      </dgm:t>
    </dgm:pt>
    <dgm:pt modelId="{0065F6D9-1E12-BD4A-B030-38EAF6F00ED3}">
      <dgm:prSet/>
      <dgm:spPr/>
      <dgm:t>
        <a:bodyPr/>
        <a:lstStyle/>
        <a:p>
          <a:pPr>
            <a:lnSpc>
              <a:spcPct val="100000"/>
            </a:lnSpc>
          </a:pPr>
          <a:r>
            <a:rPr lang="en-US" sz="1700" dirty="0"/>
            <a:t>It is also difficult to exploit distributional information on this data set because the sentences are short and, in many cases, cryptic. </a:t>
          </a:r>
          <a:endParaRPr lang="en-GR" sz="1700" dirty="0"/>
        </a:p>
      </dgm:t>
    </dgm:pt>
    <dgm:pt modelId="{270F25F9-E627-D142-B62F-C4E75AA5180B}" type="parTrans" cxnId="{DECD7D76-4B60-CF41-B6F9-6CF4F70DB539}">
      <dgm:prSet/>
      <dgm:spPr/>
      <dgm:t>
        <a:bodyPr/>
        <a:lstStyle/>
        <a:p>
          <a:endParaRPr lang="en-GB"/>
        </a:p>
      </dgm:t>
    </dgm:pt>
    <dgm:pt modelId="{9CCD6367-B372-2D45-B507-361D446536EF}" type="sibTrans" cxnId="{DECD7D76-4B60-CF41-B6F9-6CF4F70DB539}">
      <dgm:prSet/>
      <dgm:spPr/>
      <dgm:t>
        <a:bodyPr/>
        <a:lstStyle/>
        <a:p>
          <a:endParaRPr lang="en-GB"/>
        </a:p>
      </dgm:t>
    </dgm:pt>
    <dgm:pt modelId="{3B1BA098-C829-7B4A-B266-36B43ACFD661}">
      <dgm:prSet custT="1"/>
      <dgm:spPr/>
      <dgm:t>
        <a:bodyPr/>
        <a:lstStyle/>
        <a:p>
          <a:pPr>
            <a:lnSpc>
              <a:spcPct val="100000"/>
            </a:lnSpc>
          </a:pPr>
          <a:endParaRPr lang="en-GR" sz="800" dirty="0"/>
        </a:p>
      </dgm:t>
    </dgm:pt>
    <dgm:pt modelId="{B5CA1DF1-FA3E-3746-A5BC-A52DCF94A0AE}" type="parTrans" cxnId="{4048581D-B390-FB4D-A928-D3C87D7367A2}">
      <dgm:prSet/>
      <dgm:spPr/>
      <dgm:t>
        <a:bodyPr/>
        <a:lstStyle/>
        <a:p>
          <a:endParaRPr lang="en-GB"/>
        </a:p>
      </dgm:t>
    </dgm:pt>
    <dgm:pt modelId="{5C55CF88-4260-6B45-82E0-BE841976CAD1}" type="sibTrans" cxnId="{4048581D-B390-FB4D-A928-D3C87D7367A2}">
      <dgm:prSet/>
      <dgm:spPr/>
      <dgm:t>
        <a:bodyPr/>
        <a:lstStyle/>
        <a:p>
          <a:endParaRPr lang="en-GB"/>
        </a:p>
      </dgm:t>
    </dgm:pt>
    <dgm:pt modelId="{686B6E86-9B03-A24F-B73E-56330D780F38}">
      <dgm:prSet custT="1"/>
      <dgm:spPr/>
      <dgm:t>
        <a:bodyPr/>
        <a:lstStyle/>
        <a:p>
          <a:pPr>
            <a:lnSpc>
              <a:spcPct val="100000"/>
            </a:lnSpc>
          </a:pPr>
          <a:endParaRPr lang="en-GR" sz="800" dirty="0"/>
        </a:p>
      </dgm:t>
    </dgm:pt>
    <dgm:pt modelId="{300CA2C3-BECA-8D41-84DD-CC52BA4BAE8F}" type="parTrans" cxnId="{D3A3423D-334B-F54B-802A-299650E3A7C5}">
      <dgm:prSet/>
      <dgm:spPr/>
      <dgm:t>
        <a:bodyPr/>
        <a:lstStyle/>
        <a:p>
          <a:endParaRPr lang="en-GB"/>
        </a:p>
      </dgm:t>
    </dgm:pt>
    <dgm:pt modelId="{9120F63C-F3F8-1240-AF9F-C7EA8B713F6E}" type="sibTrans" cxnId="{D3A3423D-334B-F54B-802A-299650E3A7C5}">
      <dgm:prSet/>
      <dgm:spPr/>
      <dgm:t>
        <a:bodyPr/>
        <a:lstStyle/>
        <a:p>
          <a:endParaRPr lang="en-GB"/>
        </a:p>
      </dgm:t>
    </dgm:pt>
    <dgm:pt modelId="{5C180190-9D1E-9540-A1CE-1C8BA433B7A0}">
      <dgm:prSet custT="1"/>
      <dgm:spPr/>
      <dgm:t>
        <a:bodyPr/>
        <a:lstStyle/>
        <a:p>
          <a:pPr>
            <a:lnSpc>
              <a:spcPct val="100000"/>
            </a:lnSpc>
          </a:pPr>
          <a:endParaRPr lang="en-GR" sz="800" dirty="0"/>
        </a:p>
      </dgm:t>
    </dgm:pt>
    <dgm:pt modelId="{B3B92A4F-E8CD-8A45-9486-3FBF52F1901C}" type="parTrans" cxnId="{013EA762-C05C-464F-A181-81291529AF6D}">
      <dgm:prSet/>
      <dgm:spPr/>
      <dgm:t>
        <a:bodyPr/>
        <a:lstStyle/>
        <a:p>
          <a:endParaRPr lang="en-GB"/>
        </a:p>
      </dgm:t>
    </dgm:pt>
    <dgm:pt modelId="{ECA93B56-9484-504B-879B-E520C40F36F1}" type="sibTrans" cxnId="{013EA762-C05C-464F-A181-81291529AF6D}">
      <dgm:prSet/>
      <dgm:spPr/>
      <dgm:t>
        <a:bodyPr/>
        <a:lstStyle/>
        <a:p>
          <a:endParaRPr lang="en-GB"/>
        </a:p>
      </dgm:t>
    </dgm:pt>
    <dgm:pt modelId="{A4797019-5AF7-6041-9842-9B4B3871F1B4}" type="pres">
      <dgm:prSet presAssocID="{55DE0EAA-91DB-254A-8156-0AFF01E1B3D7}" presName="linear" presStyleCnt="0">
        <dgm:presLayoutVars>
          <dgm:dir/>
          <dgm:animLvl val="lvl"/>
          <dgm:resizeHandles val="exact"/>
        </dgm:presLayoutVars>
      </dgm:prSet>
      <dgm:spPr/>
    </dgm:pt>
    <dgm:pt modelId="{00E64E3E-0CE3-2445-9BA8-6CC37431E8F7}" type="pres">
      <dgm:prSet presAssocID="{88A99AE3-0C12-7140-AC11-332B8FBA4B9F}" presName="parentLin" presStyleCnt="0"/>
      <dgm:spPr/>
    </dgm:pt>
    <dgm:pt modelId="{623D6311-8263-474E-AD56-8D722D39F91D}" type="pres">
      <dgm:prSet presAssocID="{88A99AE3-0C12-7140-AC11-332B8FBA4B9F}" presName="parentLeftMargin" presStyleLbl="node1" presStyleIdx="0" presStyleCnt="2"/>
      <dgm:spPr/>
    </dgm:pt>
    <dgm:pt modelId="{4443D7BC-B182-834D-A588-F03AAF3D9539}" type="pres">
      <dgm:prSet presAssocID="{88A99AE3-0C12-7140-AC11-332B8FBA4B9F}" presName="parentText" presStyleLbl="node1" presStyleIdx="0" presStyleCnt="2">
        <dgm:presLayoutVars>
          <dgm:chMax val="0"/>
          <dgm:bulletEnabled val="1"/>
        </dgm:presLayoutVars>
      </dgm:prSet>
      <dgm:spPr/>
    </dgm:pt>
    <dgm:pt modelId="{76833331-029F-3644-BDCD-2D3EA0C86650}" type="pres">
      <dgm:prSet presAssocID="{88A99AE3-0C12-7140-AC11-332B8FBA4B9F}" presName="negativeSpace" presStyleCnt="0"/>
      <dgm:spPr/>
    </dgm:pt>
    <dgm:pt modelId="{279CEBA3-AFD6-5A42-9FB5-7B68A448901C}" type="pres">
      <dgm:prSet presAssocID="{88A99AE3-0C12-7140-AC11-332B8FBA4B9F}" presName="childText" presStyleLbl="conFgAcc1" presStyleIdx="0" presStyleCnt="2" custScaleY="104834">
        <dgm:presLayoutVars>
          <dgm:bulletEnabled val="1"/>
        </dgm:presLayoutVars>
      </dgm:prSet>
      <dgm:spPr/>
    </dgm:pt>
    <dgm:pt modelId="{0D7F2AA7-B2E7-F048-A088-9DC27D9A2731}" type="pres">
      <dgm:prSet presAssocID="{A8B7F1FA-2128-EC4B-AC81-6BECCE439702}" presName="spaceBetweenRectangles" presStyleCnt="0"/>
      <dgm:spPr/>
    </dgm:pt>
    <dgm:pt modelId="{062BE8D1-6CA6-8345-9F2C-0EA531FE7F94}" type="pres">
      <dgm:prSet presAssocID="{4D9E29CE-C24F-9044-BB3A-124354B76EEC}" presName="parentLin" presStyleCnt="0"/>
      <dgm:spPr/>
    </dgm:pt>
    <dgm:pt modelId="{CB950BAE-9BA9-F942-B478-2663CC73BF21}" type="pres">
      <dgm:prSet presAssocID="{4D9E29CE-C24F-9044-BB3A-124354B76EEC}" presName="parentLeftMargin" presStyleLbl="node1" presStyleIdx="0" presStyleCnt="2"/>
      <dgm:spPr/>
    </dgm:pt>
    <dgm:pt modelId="{36FB3ABF-EFD2-7241-8728-CA42F826140F}" type="pres">
      <dgm:prSet presAssocID="{4D9E29CE-C24F-9044-BB3A-124354B76EEC}" presName="parentText" presStyleLbl="node1" presStyleIdx="1" presStyleCnt="2">
        <dgm:presLayoutVars>
          <dgm:chMax val="0"/>
          <dgm:bulletEnabled val="1"/>
        </dgm:presLayoutVars>
      </dgm:prSet>
      <dgm:spPr/>
    </dgm:pt>
    <dgm:pt modelId="{1C4E0A40-9614-3545-93D4-C32F621AA5FA}" type="pres">
      <dgm:prSet presAssocID="{4D9E29CE-C24F-9044-BB3A-124354B76EEC}" presName="negativeSpace" presStyleCnt="0"/>
      <dgm:spPr/>
    </dgm:pt>
    <dgm:pt modelId="{7AE2683C-5940-8F49-96FE-34B4F9ED052C}" type="pres">
      <dgm:prSet presAssocID="{4D9E29CE-C24F-9044-BB3A-124354B76EEC}" presName="childText" presStyleLbl="conFgAcc1" presStyleIdx="1" presStyleCnt="2" custScaleY="101523">
        <dgm:presLayoutVars>
          <dgm:bulletEnabled val="1"/>
        </dgm:presLayoutVars>
      </dgm:prSet>
      <dgm:spPr/>
    </dgm:pt>
  </dgm:ptLst>
  <dgm:cxnLst>
    <dgm:cxn modelId="{164EA50B-7D1A-484C-90A4-FC8F339540D9}" type="presOf" srcId="{4D9E29CE-C24F-9044-BB3A-124354B76EEC}" destId="{CB950BAE-9BA9-F942-B478-2663CC73BF21}" srcOrd="0" destOrd="0" presId="urn:microsoft.com/office/officeart/2005/8/layout/list1"/>
    <dgm:cxn modelId="{F1619115-B1DD-8242-990B-A24CFD3D3AA4}" type="presOf" srcId="{686B6E86-9B03-A24F-B73E-56330D780F38}" destId="{279CEBA3-AFD6-5A42-9FB5-7B68A448901C}" srcOrd="0" destOrd="1" presId="urn:microsoft.com/office/officeart/2005/8/layout/list1"/>
    <dgm:cxn modelId="{12331B1B-F89A-E44A-89A1-648DE8EC5697}" type="presOf" srcId="{E5C8B0E4-5CAD-1743-9198-DF58666051A2}" destId="{279CEBA3-AFD6-5A42-9FB5-7B68A448901C}" srcOrd="0" destOrd="2" presId="urn:microsoft.com/office/officeart/2005/8/layout/list1"/>
    <dgm:cxn modelId="{4048581D-B390-FB4D-A928-D3C87D7367A2}" srcId="{4D9E29CE-C24F-9044-BB3A-124354B76EEC}" destId="{3B1BA098-C829-7B4A-B266-36B43ACFD661}" srcOrd="1" destOrd="0" parTransId="{B5CA1DF1-FA3E-3746-A5BC-A52DCF94A0AE}" sibTransId="{5C55CF88-4260-6B45-82E0-BE841976CAD1}"/>
    <dgm:cxn modelId="{8E68A634-98E8-3948-B307-95659662FC5B}" type="presOf" srcId="{FC849399-1C56-184D-95DA-B39954D8D949}" destId="{279CEBA3-AFD6-5A42-9FB5-7B68A448901C}" srcOrd="0" destOrd="4" presId="urn:microsoft.com/office/officeart/2005/8/layout/list1"/>
    <dgm:cxn modelId="{D3A3423D-334B-F54B-802A-299650E3A7C5}" srcId="{88A99AE3-0C12-7140-AC11-332B8FBA4B9F}" destId="{686B6E86-9B03-A24F-B73E-56330D780F38}" srcOrd="1" destOrd="0" parTransId="{300CA2C3-BECA-8D41-84DD-CC52BA4BAE8F}" sibTransId="{9120F63C-F3F8-1240-AF9F-C7EA8B713F6E}"/>
    <dgm:cxn modelId="{013EA762-C05C-464F-A181-81291529AF6D}" srcId="{88A99AE3-0C12-7140-AC11-332B8FBA4B9F}" destId="{5C180190-9D1E-9540-A1CE-1C8BA433B7A0}" srcOrd="3" destOrd="0" parTransId="{B3B92A4F-E8CD-8A45-9486-3FBF52F1901C}" sibTransId="{ECA93B56-9484-504B-879B-E520C40F36F1}"/>
    <dgm:cxn modelId="{A01E5266-553A-4E43-A860-C03E05ACAD89}" type="presOf" srcId="{3B1BA098-C829-7B4A-B266-36B43ACFD661}" destId="{7AE2683C-5940-8F49-96FE-34B4F9ED052C}" srcOrd="0" destOrd="1" presId="urn:microsoft.com/office/officeart/2005/8/layout/list1"/>
    <dgm:cxn modelId="{D8C13775-7AF0-E84E-BC65-AD89D7E8025C}" type="presOf" srcId="{4D9E29CE-C24F-9044-BB3A-124354B76EEC}" destId="{36FB3ABF-EFD2-7241-8728-CA42F826140F}" srcOrd="1" destOrd="0" presId="urn:microsoft.com/office/officeart/2005/8/layout/list1"/>
    <dgm:cxn modelId="{DECD7D76-4B60-CF41-B6F9-6CF4F70DB539}" srcId="{4D9E29CE-C24F-9044-BB3A-124354B76EEC}" destId="{0065F6D9-1E12-BD4A-B030-38EAF6F00ED3}" srcOrd="2" destOrd="0" parTransId="{270F25F9-E627-D142-B62F-C4E75AA5180B}" sibTransId="{9CCD6367-B372-2D45-B507-361D446536EF}"/>
    <dgm:cxn modelId="{ADC38E79-8DEA-0C49-BEEB-387798F9F8D2}" srcId="{55DE0EAA-91DB-254A-8156-0AFF01E1B3D7}" destId="{4D9E29CE-C24F-9044-BB3A-124354B76EEC}" srcOrd="1" destOrd="0" parTransId="{869C3D4F-E3C8-C84A-8BC1-E7EBFE90807D}" sibTransId="{53A0720B-96C2-8B4E-8353-BF763C847E20}"/>
    <dgm:cxn modelId="{A6E1669D-6CD1-344F-86DE-9C6A51FA7F6E}" type="presOf" srcId="{E4571568-97CE-184D-8CB0-B90F65EBEB90}" destId="{7AE2683C-5940-8F49-96FE-34B4F9ED052C}" srcOrd="0" destOrd="0" presId="urn:microsoft.com/office/officeart/2005/8/layout/list1"/>
    <dgm:cxn modelId="{47DC7BA4-37CB-5A4F-85D3-17E3B3C97C36}" type="presOf" srcId="{55DE0EAA-91DB-254A-8156-0AFF01E1B3D7}" destId="{A4797019-5AF7-6041-9842-9B4B3871F1B4}" srcOrd="0" destOrd="0" presId="urn:microsoft.com/office/officeart/2005/8/layout/list1"/>
    <dgm:cxn modelId="{3BD353B0-C495-194C-9003-AACC745E85F8}" type="presOf" srcId="{0065F6D9-1E12-BD4A-B030-38EAF6F00ED3}" destId="{7AE2683C-5940-8F49-96FE-34B4F9ED052C}" srcOrd="0" destOrd="2" presId="urn:microsoft.com/office/officeart/2005/8/layout/list1"/>
    <dgm:cxn modelId="{6A5B3AB2-3D95-324E-8805-B5DD637072BC}" type="presOf" srcId="{5C180190-9D1E-9540-A1CE-1C8BA433B7A0}" destId="{279CEBA3-AFD6-5A42-9FB5-7B68A448901C}" srcOrd="0" destOrd="3" presId="urn:microsoft.com/office/officeart/2005/8/layout/list1"/>
    <dgm:cxn modelId="{FD7BBBB3-3B65-4D47-88FE-9EADFAA4DDBC}" type="presOf" srcId="{49BBB85B-CD34-044F-9FC1-A6FE3BE9E26A}" destId="{279CEBA3-AFD6-5A42-9FB5-7B68A448901C}" srcOrd="0" destOrd="0" presId="urn:microsoft.com/office/officeart/2005/8/layout/list1"/>
    <dgm:cxn modelId="{F66660B6-50C9-ED41-B880-092ADB496576}" srcId="{88A99AE3-0C12-7140-AC11-332B8FBA4B9F}" destId="{E5C8B0E4-5CAD-1743-9198-DF58666051A2}" srcOrd="2" destOrd="0" parTransId="{DD52E3ED-23C2-554E-833D-AD4E62D444C4}" sibTransId="{B2E4135A-7DDF-DD43-AB5F-55C5D3ACC960}"/>
    <dgm:cxn modelId="{6B83C3C4-101E-B344-971C-1B1C31945414}" type="presOf" srcId="{88A99AE3-0C12-7140-AC11-332B8FBA4B9F}" destId="{623D6311-8263-474E-AD56-8D722D39F91D}" srcOrd="0" destOrd="0" presId="urn:microsoft.com/office/officeart/2005/8/layout/list1"/>
    <dgm:cxn modelId="{2BEBB7CA-070C-D942-88DD-584BB0AFD24B}" srcId="{88A99AE3-0C12-7140-AC11-332B8FBA4B9F}" destId="{49BBB85B-CD34-044F-9FC1-A6FE3BE9E26A}" srcOrd="0" destOrd="0" parTransId="{8A9E1999-C64E-EF45-8079-EE78C558A382}" sibTransId="{09D73460-D246-8D4F-86D0-3DC5F1140689}"/>
    <dgm:cxn modelId="{6906D1DC-C283-9648-9952-4FD3E4701C32}" srcId="{4D9E29CE-C24F-9044-BB3A-124354B76EEC}" destId="{E4571568-97CE-184D-8CB0-B90F65EBEB90}" srcOrd="0" destOrd="0" parTransId="{CA09FC1B-BE39-9243-B206-482AC7B2ACA2}" sibTransId="{D1A8356B-3B05-BC4F-96FF-2E2A29CCB92A}"/>
    <dgm:cxn modelId="{EB214CE6-0275-2846-BF99-CD73B9F39337}" type="presOf" srcId="{88A99AE3-0C12-7140-AC11-332B8FBA4B9F}" destId="{4443D7BC-B182-834D-A588-F03AAF3D9539}" srcOrd="1" destOrd="0" presId="urn:microsoft.com/office/officeart/2005/8/layout/list1"/>
    <dgm:cxn modelId="{6006E7FD-506F-8D42-9EBE-1A23F9A694AA}" srcId="{55DE0EAA-91DB-254A-8156-0AFF01E1B3D7}" destId="{88A99AE3-0C12-7140-AC11-332B8FBA4B9F}" srcOrd="0" destOrd="0" parTransId="{8F8780B2-DE50-4942-A361-36CE4278B0B6}" sibTransId="{A8B7F1FA-2128-EC4B-AC81-6BECCE439702}"/>
    <dgm:cxn modelId="{54F2F2FD-6D36-E84A-8619-6C0532AEAF87}" srcId="{88A99AE3-0C12-7140-AC11-332B8FBA4B9F}" destId="{FC849399-1C56-184D-95DA-B39954D8D949}" srcOrd="4" destOrd="0" parTransId="{67A86E9E-EF9E-0744-A901-B2979AD45206}" sibTransId="{E346390A-6CEE-FE4D-A547-1FB5A2214891}"/>
    <dgm:cxn modelId="{FE828F91-2C9B-7345-8688-67E8FE38DF00}" type="presParOf" srcId="{A4797019-5AF7-6041-9842-9B4B3871F1B4}" destId="{00E64E3E-0CE3-2445-9BA8-6CC37431E8F7}" srcOrd="0" destOrd="0" presId="urn:microsoft.com/office/officeart/2005/8/layout/list1"/>
    <dgm:cxn modelId="{4B645E4F-D422-E846-9C22-E338EC4C19C9}" type="presParOf" srcId="{00E64E3E-0CE3-2445-9BA8-6CC37431E8F7}" destId="{623D6311-8263-474E-AD56-8D722D39F91D}" srcOrd="0" destOrd="0" presId="urn:microsoft.com/office/officeart/2005/8/layout/list1"/>
    <dgm:cxn modelId="{CE995D50-7E5F-1A43-A595-28C6206FD57D}" type="presParOf" srcId="{00E64E3E-0CE3-2445-9BA8-6CC37431E8F7}" destId="{4443D7BC-B182-834D-A588-F03AAF3D9539}" srcOrd="1" destOrd="0" presId="urn:microsoft.com/office/officeart/2005/8/layout/list1"/>
    <dgm:cxn modelId="{1D675C60-21B0-5940-83C2-908697A35EC7}" type="presParOf" srcId="{A4797019-5AF7-6041-9842-9B4B3871F1B4}" destId="{76833331-029F-3644-BDCD-2D3EA0C86650}" srcOrd="1" destOrd="0" presId="urn:microsoft.com/office/officeart/2005/8/layout/list1"/>
    <dgm:cxn modelId="{33C6A344-A37A-C84F-A0D7-DE0903ED70F1}" type="presParOf" srcId="{A4797019-5AF7-6041-9842-9B4B3871F1B4}" destId="{279CEBA3-AFD6-5A42-9FB5-7B68A448901C}" srcOrd="2" destOrd="0" presId="urn:microsoft.com/office/officeart/2005/8/layout/list1"/>
    <dgm:cxn modelId="{9520F433-0919-8944-B6DE-1A89C8E80529}" type="presParOf" srcId="{A4797019-5AF7-6041-9842-9B4B3871F1B4}" destId="{0D7F2AA7-B2E7-F048-A088-9DC27D9A2731}" srcOrd="3" destOrd="0" presId="urn:microsoft.com/office/officeart/2005/8/layout/list1"/>
    <dgm:cxn modelId="{2984E6B9-81A9-F240-B4D9-9F7AFCECA009}" type="presParOf" srcId="{A4797019-5AF7-6041-9842-9B4B3871F1B4}" destId="{062BE8D1-6CA6-8345-9F2C-0EA531FE7F94}" srcOrd="4" destOrd="0" presId="urn:microsoft.com/office/officeart/2005/8/layout/list1"/>
    <dgm:cxn modelId="{BAB53AA4-3F83-8A4D-95F1-02AAE2EDE3DA}" type="presParOf" srcId="{062BE8D1-6CA6-8345-9F2C-0EA531FE7F94}" destId="{CB950BAE-9BA9-F942-B478-2663CC73BF21}" srcOrd="0" destOrd="0" presId="urn:microsoft.com/office/officeart/2005/8/layout/list1"/>
    <dgm:cxn modelId="{9081C86B-8821-2B46-B4B6-0B9AAF947070}" type="presParOf" srcId="{062BE8D1-6CA6-8345-9F2C-0EA531FE7F94}" destId="{36FB3ABF-EFD2-7241-8728-CA42F826140F}" srcOrd="1" destOrd="0" presId="urn:microsoft.com/office/officeart/2005/8/layout/list1"/>
    <dgm:cxn modelId="{C87D4C51-EF26-9042-9297-96C530125769}" type="presParOf" srcId="{A4797019-5AF7-6041-9842-9B4B3871F1B4}" destId="{1C4E0A40-9614-3545-93D4-C32F621AA5FA}" srcOrd="5" destOrd="0" presId="urn:microsoft.com/office/officeart/2005/8/layout/list1"/>
    <dgm:cxn modelId="{DAF96F31-5ECA-E44D-8D2F-18F10F1B1E7D}" type="presParOf" srcId="{A4797019-5AF7-6041-9842-9B4B3871F1B4}" destId="{7AE2683C-5940-8F49-96FE-34B4F9ED052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12EEF6-7745-4360-B1FC-17DCA3496E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E06344-D175-45A9-95F0-65D298976560}">
      <dgm:prSet/>
      <dgm:spPr/>
      <dgm:t>
        <a:bodyPr/>
        <a:lstStyle/>
        <a:p>
          <a:pPr>
            <a:lnSpc>
              <a:spcPct val="100000"/>
            </a:lnSpc>
          </a:pPr>
          <a:r>
            <a:rPr lang="en-US" b="0" dirty="0"/>
            <a:t>A new method for WSD</a:t>
          </a:r>
        </a:p>
      </dgm:t>
    </dgm:pt>
    <dgm:pt modelId="{C16DBCAB-F6D2-450F-A9F0-542CA72B0CF3}" type="parTrans" cxnId="{E327C9D8-A905-4BCB-9DDE-6BC762EA44E2}">
      <dgm:prSet/>
      <dgm:spPr/>
      <dgm:t>
        <a:bodyPr/>
        <a:lstStyle/>
        <a:p>
          <a:endParaRPr lang="en-US"/>
        </a:p>
      </dgm:t>
    </dgm:pt>
    <dgm:pt modelId="{ADCABA05-8F26-4DC2-8FDE-7B444EEFED45}" type="sibTrans" cxnId="{E327C9D8-A905-4BCB-9DDE-6BC762EA44E2}">
      <dgm:prSet/>
      <dgm:spPr/>
      <dgm:t>
        <a:bodyPr/>
        <a:lstStyle/>
        <a:p>
          <a:endParaRPr lang="en-US"/>
        </a:p>
      </dgm:t>
    </dgm:pt>
    <dgm:pt modelId="{06C30820-68EA-4DCC-9541-1B1895952B8C}">
      <dgm:prSet/>
      <dgm:spPr/>
      <dgm:t>
        <a:bodyPr/>
        <a:lstStyle/>
        <a:p>
          <a:pPr>
            <a:lnSpc>
              <a:spcPct val="100000"/>
            </a:lnSpc>
          </a:pPr>
          <a:r>
            <a:rPr lang="en-US" b="0" dirty="0"/>
            <a:t>Evolutionary Game Theory</a:t>
          </a:r>
        </a:p>
        <a:p>
          <a:pPr>
            <a:lnSpc>
              <a:spcPct val="100000"/>
            </a:lnSpc>
          </a:pPr>
          <a:r>
            <a:rPr lang="en-US" b="0" dirty="0"/>
            <a:t>Similarity measures that perform better</a:t>
          </a:r>
        </a:p>
        <a:p>
          <a:pPr>
            <a:lnSpc>
              <a:spcPct val="100000"/>
            </a:lnSpc>
          </a:pPr>
          <a:r>
            <a:rPr lang="en-US" b="0" dirty="0"/>
            <a:t>Continuation of knowledge-based, graph-based approaches</a:t>
          </a:r>
        </a:p>
      </dgm:t>
    </dgm:pt>
    <dgm:pt modelId="{1B6D07EC-0086-4E49-A684-743F0DCF8C0F}" type="parTrans" cxnId="{D7BBAC87-BF33-4B46-8E25-96948A5AD54D}">
      <dgm:prSet/>
      <dgm:spPr/>
      <dgm:t>
        <a:bodyPr/>
        <a:lstStyle/>
        <a:p>
          <a:endParaRPr lang="en-US"/>
        </a:p>
      </dgm:t>
    </dgm:pt>
    <dgm:pt modelId="{D17F7C09-CA26-4BB7-8EBD-4AE0B79537BC}" type="sibTrans" cxnId="{D7BBAC87-BF33-4B46-8E25-96948A5AD54D}">
      <dgm:prSet/>
      <dgm:spPr/>
      <dgm:t>
        <a:bodyPr/>
        <a:lstStyle/>
        <a:p>
          <a:endParaRPr lang="en-US"/>
        </a:p>
      </dgm:t>
    </dgm:pt>
    <dgm:pt modelId="{624B3AFA-6A51-4A3C-BBC5-6292BCAB8B75}">
      <dgm:prSet/>
      <dgm:spPr/>
      <dgm:t>
        <a:bodyPr/>
        <a:lstStyle/>
        <a:p>
          <a:pPr>
            <a:lnSpc>
              <a:spcPct val="100000"/>
            </a:lnSpc>
          </a:pPr>
          <a:r>
            <a:rPr lang="en-GB" dirty="0"/>
            <a:t>WSD as a constraint-satisfaction problem</a:t>
          </a:r>
          <a:endParaRPr lang="en-US" dirty="0"/>
        </a:p>
      </dgm:t>
    </dgm:pt>
    <dgm:pt modelId="{03FD96F5-8AF9-43BE-9D33-34945515ACD2}" type="parTrans" cxnId="{540136C9-7961-4882-B3F2-9ABB1CB30A8C}">
      <dgm:prSet/>
      <dgm:spPr/>
      <dgm:t>
        <a:bodyPr/>
        <a:lstStyle/>
        <a:p>
          <a:endParaRPr lang="en-US"/>
        </a:p>
      </dgm:t>
    </dgm:pt>
    <dgm:pt modelId="{45FAB1C0-1220-4921-B9D2-7D68708CCA1F}" type="sibTrans" cxnId="{540136C9-7961-4882-B3F2-9ABB1CB30A8C}">
      <dgm:prSet/>
      <dgm:spPr/>
      <dgm:t>
        <a:bodyPr/>
        <a:lstStyle/>
        <a:p>
          <a:endParaRPr lang="en-US"/>
        </a:p>
      </dgm:t>
    </dgm:pt>
    <dgm:pt modelId="{42F796BE-653D-444D-ABB2-14E91D2C889B}">
      <dgm:prSet/>
      <dgm:spPr/>
      <dgm:t>
        <a:bodyPr/>
        <a:lstStyle/>
        <a:p>
          <a:pPr>
            <a:lnSpc>
              <a:spcPct val="100000"/>
            </a:lnSpc>
          </a:pPr>
          <a:r>
            <a:rPr lang="en-GB" b="0" dirty="0"/>
            <a:t>Consistency in the assignment of senses to related words</a:t>
          </a:r>
          <a:endParaRPr lang="en-US" b="0" dirty="0"/>
        </a:p>
      </dgm:t>
    </dgm:pt>
    <dgm:pt modelId="{3D7F92BA-C799-43D7-A28B-156878585DEA}" type="parTrans" cxnId="{923B31EB-66B5-4187-BC5A-5645FF31A1CB}">
      <dgm:prSet/>
      <dgm:spPr/>
      <dgm:t>
        <a:bodyPr/>
        <a:lstStyle/>
        <a:p>
          <a:endParaRPr lang="en-US"/>
        </a:p>
      </dgm:t>
    </dgm:pt>
    <dgm:pt modelId="{55FE9AE5-546F-477D-BB70-61D40EB538CB}" type="sibTrans" cxnId="{923B31EB-66B5-4187-BC5A-5645FF31A1CB}">
      <dgm:prSet/>
      <dgm:spPr/>
      <dgm:t>
        <a:bodyPr/>
        <a:lstStyle/>
        <a:p>
          <a:endParaRPr lang="en-US"/>
        </a:p>
      </dgm:t>
    </dgm:pt>
    <dgm:pt modelId="{C21AAC9B-F258-4DD4-842A-8F81D9B55EF8}">
      <dgm:prSet/>
      <dgm:spPr/>
      <dgm:t>
        <a:bodyPr/>
        <a:lstStyle/>
        <a:p>
          <a:pPr>
            <a:lnSpc>
              <a:spcPct val="100000"/>
            </a:lnSpc>
          </a:pPr>
          <a:r>
            <a:rPr lang="en-GB" b="0" dirty="0"/>
            <a:t>Development </a:t>
          </a:r>
          <a:r>
            <a:rPr lang="en-US" b="0" dirty="0"/>
            <a:t>of contextual coherence on the assignment of senses (c</a:t>
          </a:r>
          <a:r>
            <a:rPr lang="en-GB" b="0" dirty="0" err="1"/>
            <a:t>haracteristic</a:t>
          </a:r>
          <a:r>
            <a:rPr lang="en-GB" b="0" dirty="0"/>
            <a:t> missing in many state-of-the-art systems)</a:t>
          </a:r>
          <a:endParaRPr lang="en-US" b="0" dirty="0"/>
        </a:p>
      </dgm:t>
    </dgm:pt>
    <dgm:pt modelId="{D0AAEEB5-36FD-4D31-BD72-FC5BF5563B9A}" type="parTrans" cxnId="{44A0BCB0-FB83-44CF-9B56-1D4C91F1A244}">
      <dgm:prSet/>
      <dgm:spPr/>
      <dgm:t>
        <a:bodyPr/>
        <a:lstStyle/>
        <a:p>
          <a:endParaRPr lang="en-US"/>
        </a:p>
      </dgm:t>
    </dgm:pt>
    <dgm:pt modelId="{E718AE18-9F53-4FBD-BA48-35C954F0F5DB}" type="sibTrans" cxnId="{44A0BCB0-FB83-44CF-9B56-1D4C91F1A244}">
      <dgm:prSet/>
      <dgm:spPr/>
      <dgm:t>
        <a:bodyPr/>
        <a:lstStyle/>
        <a:p>
          <a:endParaRPr lang="en-US"/>
        </a:p>
      </dgm:t>
    </dgm:pt>
    <dgm:pt modelId="{BB667454-527E-4E87-96A3-CD225312FD16}">
      <dgm:prSet/>
      <dgm:spPr/>
      <dgm:t>
        <a:bodyPr/>
        <a:lstStyle/>
        <a:p>
          <a:pPr>
            <a:lnSpc>
              <a:spcPct val="100000"/>
            </a:lnSpc>
          </a:pPr>
          <a:r>
            <a:rPr lang="en-US" dirty="0"/>
            <a:t>Replicator dynamics equation </a:t>
          </a:r>
        </a:p>
      </dgm:t>
    </dgm:pt>
    <dgm:pt modelId="{44DCD725-CFD1-4D24-BC39-A2F8DA2A3AA4}" type="parTrans" cxnId="{49F7FE5C-7391-41D2-BC89-DA32B6325B4E}">
      <dgm:prSet/>
      <dgm:spPr/>
      <dgm:t>
        <a:bodyPr/>
        <a:lstStyle/>
        <a:p>
          <a:endParaRPr lang="en-US"/>
        </a:p>
      </dgm:t>
    </dgm:pt>
    <dgm:pt modelId="{680B7280-8178-4480-B7A2-F24B23D88DE3}" type="sibTrans" cxnId="{49F7FE5C-7391-41D2-BC89-DA32B6325B4E}">
      <dgm:prSet/>
      <dgm:spPr/>
      <dgm:t>
        <a:bodyPr/>
        <a:lstStyle/>
        <a:p>
          <a:endParaRPr lang="en-US"/>
        </a:p>
      </dgm:t>
    </dgm:pt>
    <dgm:pt modelId="{44212DCA-37DD-4C62-A990-B322937830E1}">
      <dgm:prSet/>
      <dgm:spPr/>
      <dgm:t>
        <a:bodyPr/>
        <a:lstStyle/>
        <a:p>
          <a:pPr>
            <a:lnSpc>
              <a:spcPct val="100000"/>
            </a:lnSpc>
          </a:pPr>
          <a:r>
            <a:rPr lang="en-US" b="0" dirty="0"/>
            <a:t>Best labelling assignment</a:t>
          </a:r>
        </a:p>
      </dgm:t>
    </dgm:pt>
    <dgm:pt modelId="{FE25F5DF-C0D3-4E89-BC57-36A28BF93D37}" type="parTrans" cxnId="{1780AE4C-7DA4-42B2-B2C9-840271A9EC6D}">
      <dgm:prSet/>
      <dgm:spPr/>
      <dgm:t>
        <a:bodyPr/>
        <a:lstStyle/>
        <a:p>
          <a:endParaRPr lang="en-US"/>
        </a:p>
      </dgm:t>
    </dgm:pt>
    <dgm:pt modelId="{00E8BA0E-1E10-459E-9862-C06B25933292}" type="sibTrans" cxnId="{1780AE4C-7DA4-42B2-B2C9-840271A9EC6D}">
      <dgm:prSet/>
      <dgm:spPr/>
      <dgm:t>
        <a:bodyPr/>
        <a:lstStyle/>
        <a:p>
          <a:endParaRPr lang="en-US"/>
        </a:p>
      </dgm:t>
    </dgm:pt>
    <dgm:pt modelId="{5A762076-C22F-43FC-9065-8412E7D7C71F}">
      <dgm:prSet/>
      <dgm:spPr/>
      <dgm:t>
        <a:bodyPr/>
        <a:lstStyle/>
        <a:p>
          <a:pPr>
            <a:lnSpc>
              <a:spcPct val="100000"/>
            </a:lnSpc>
          </a:pPr>
          <a:r>
            <a:rPr lang="en-US" b="0" dirty="0"/>
            <a:t>Versatile</a:t>
          </a:r>
        </a:p>
      </dgm:t>
    </dgm:pt>
    <dgm:pt modelId="{48969DBB-7DAF-4195-ADDD-41C0088AD1F6}" type="parTrans" cxnId="{4B3737BC-3CF6-4E22-B5C8-5025E9250E55}">
      <dgm:prSet/>
      <dgm:spPr/>
      <dgm:t>
        <a:bodyPr/>
        <a:lstStyle/>
        <a:p>
          <a:endParaRPr lang="en-US"/>
        </a:p>
      </dgm:t>
    </dgm:pt>
    <dgm:pt modelId="{9299046E-3A50-407D-A57E-84126E0963D5}" type="sibTrans" cxnId="{4B3737BC-3CF6-4E22-B5C8-5025E9250E55}">
      <dgm:prSet/>
      <dgm:spPr/>
      <dgm:t>
        <a:bodyPr/>
        <a:lstStyle/>
        <a:p>
          <a:endParaRPr lang="en-US"/>
        </a:p>
      </dgm:t>
    </dgm:pt>
    <dgm:pt modelId="{283B1698-372E-4A6D-83B2-9F6A96F47EEF}">
      <dgm:prSet/>
      <dgm:spPr/>
      <dgm:t>
        <a:bodyPr/>
        <a:lstStyle/>
        <a:p>
          <a:pPr>
            <a:lnSpc>
              <a:spcPct val="100000"/>
            </a:lnSpc>
          </a:pPr>
          <a:r>
            <a:rPr lang="en-US" b="0" dirty="0"/>
            <a:t>Competitive compared to state-of-the-art systems</a:t>
          </a:r>
        </a:p>
      </dgm:t>
    </dgm:pt>
    <dgm:pt modelId="{DAB863FA-20E3-4DEC-AA70-CC1B9714BFA6}" type="parTrans" cxnId="{EF53B0FD-4F1B-4238-B40B-A65F76293714}">
      <dgm:prSet/>
      <dgm:spPr/>
      <dgm:t>
        <a:bodyPr/>
        <a:lstStyle/>
        <a:p>
          <a:endParaRPr lang="en-US"/>
        </a:p>
      </dgm:t>
    </dgm:pt>
    <dgm:pt modelId="{95667986-6D6B-4273-A55C-58B6E8AE372A}" type="sibTrans" cxnId="{EF53B0FD-4F1B-4238-B40B-A65F76293714}">
      <dgm:prSet/>
      <dgm:spPr/>
      <dgm:t>
        <a:bodyPr/>
        <a:lstStyle/>
        <a:p>
          <a:endParaRPr lang="en-US"/>
        </a:p>
      </dgm:t>
    </dgm:pt>
    <dgm:pt modelId="{49854242-9E35-45BD-BCA6-CD9775B87F9A}">
      <dgm:prSet/>
      <dgm:spPr/>
      <dgm:t>
        <a:bodyPr/>
        <a:lstStyle/>
        <a:p>
          <a:pPr>
            <a:lnSpc>
              <a:spcPct val="100000"/>
            </a:lnSpc>
          </a:pPr>
          <a:r>
            <a:rPr lang="en-US" b="0" dirty="0"/>
            <a:t>Considers the influence of each word on the others</a:t>
          </a:r>
        </a:p>
        <a:p>
          <a:pPr>
            <a:lnSpc>
              <a:spcPct val="100000"/>
            </a:lnSpc>
          </a:pPr>
          <a:r>
            <a:rPr lang="en-US" b="0" dirty="0"/>
            <a:t>Imposes sense compatibility among each sense before assigning a meaning</a:t>
          </a:r>
        </a:p>
        <a:p>
          <a:pPr>
            <a:lnSpc>
              <a:spcPct val="100000"/>
            </a:lnSpc>
          </a:pPr>
          <a:r>
            <a:rPr lang="en-US" b="0" dirty="0"/>
            <a:t>The meaning of a word depends only on words that share a proximity relation and on those that enjoy a high distributional similarity</a:t>
          </a:r>
        </a:p>
      </dgm:t>
    </dgm:pt>
    <dgm:pt modelId="{543CD2D2-103A-4664-9A84-FDAAC5B73637}" type="parTrans" cxnId="{104EF175-7FCC-457A-BC2F-BA7D9F29B92E}">
      <dgm:prSet/>
      <dgm:spPr/>
      <dgm:t>
        <a:bodyPr/>
        <a:lstStyle/>
        <a:p>
          <a:endParaRPr lang="en-US"/>
        </a:p>
      </dgm:t>
    </dgm:pt>
    <dgm:pt modelId="{9C9E9945-FF92-4AF1-9C74-DE3DD67E7895}" type="sibTrans" cxnId="{104EF175-7FCC-457A-BC2F-BA7D9F29B92E}">
      <dgm:prSet/>
      <dgm:spPr/>
      <dgm:t>
        <a:bodyPr/>
        <a:lstStyle/>
        <a:p>
          <a:endParaRPr lang="en-US"/>
        </a:p>
      </dgm:t>
    </dgm:pt>
    <dgm:pt modelId="{1229C9A9-4907-F346-950F-1E10CFC58AEA}">
      <dgm:prSet/>
      <dgm:spPr/>
      <dgm:t>
        <a:bodyPr/>
        <a:lstStyle/>
        <a:p>
          <a:pPr>
            <a:lnSpc>
              <a:spcPct val="100000"/>
            </a:lnSpc>
          </a:pPr>
          <a:r>
            <a:rPr lang="en-GB" b="0" dirty="0"/>
            <a:t>Unsupervised</a:t>
          </a:r>
          <a:endParaRPr lang="en-US" dirty="0"/>
        </a:p>
      </dgm:t>
    </dgm:pt>
    <dgm:pt modelId="{94CCA2A6-1B0E-2F46-989D-F03C52B40A31}" type="parTrans" cxnId="{BF3E5E3E-E8BB-464A-9B08-D0EEF345FC7F}">
      <dgm:prSet/>
      <dgm:spPr/>
      <dgm:t>
        <a:bodyPr/>
        <a:lstStyle/>
        <a:p>
          <a:endParaRPr lang="en-GB"/>
        </a:p>
      </dgm:t>
    </dgm:pt>
    <dgm:pt modelId="{D5BE64B4-2AD3-034E-AB2B-6D5F40566A62}" type="sibTrans" cxnId="{BF3E5E3E-E8BB-464A-9B08-D0EEF345FC7F}">
      <dgm:prSet/>
      <dgm:spPr/>
      <dgm:t>
        <a:bodyPr/>
        <a:lstStyle/>
        <a:p>
          <a:endParaRPr lang="en-GB"/>
        </a:p>
      </dgm:t>
    </dgm:pt>
    <dgm:pt modelId="{FAE41052-FCBE-5C4C-9442-8A95D85F44BB}">
      <dgm:prSet/>
      <dgm:spPr/>
      <dgm:t>
        <a:bodyPr/>
        <a:lstStyle/>
        <a:p>
          <a:pPr>
            <a:lnSpc>
              <a:spcPct val="100000"/>
            </a:lnSpc>
          </a:pPr>
          <a:r>
            <a:rPr lang="en-GB" b="0" dirty="0"/>
            <a:t>Semi-supervised</a:t>
          </a:r>
          <a:endParaRPr lang="en-US" dirty="0"/>
        </a:p>
      </dgm:t>
    </dgm:pt>
    <dgm:pt modelId="{A748E189-2ED2-2642-ABAC-956814213D76}" type="parTrans" cxnId="{7390DC24-D89B-AC47-A7A6-CF943A74E0AA}">
      <dgm:prSet/>
      <dgm:spPr/>
      <dgm:t>
        <a:bodyPr/>
        <a:lstStyle/>
        <a:p>
          <a:endParaRPr lang="en-GB"/>
        </a:p>
      </dgm:t>
    </dgm:pt>
    <dgm:pt modelId="{B3D7AA5B-9A81-4D4A-9635-04E08B29005A}" type="sibTrans" cxnId="{7390DC24-D89B-AC47-A7A6-CF943A74E0AA}">
      <dgm:prSet/>
      <dgm:spPr/>
      <dgm:t>
        <a:bodyPr/>
        <a:lstStyle/>
        <a:p>
          <a:endParaRPr lang="en-GB"/>
        </a:p>
      </dgm:t>
    </dgm:pt>
    <dgm:pt modelId="{7625BFBB-D3E0-4FC7-A261-B1314413E097}" type="pres">
      <dgm:prSet presAssocID="{AE12EEF6-7745-4360-B1FC-17DCA3496EE1}" presName="root" presStyleCnt="0">
        <dgm:presLayoutVars>
          <dgm:dir/>
          <dgm:resizeHandles val="exact"/>
        </dgm:presLayoutVars>
      </dgm:prSet>
      <dgm:spPr/>
    </dgm:pt>
    <dgm:pt modelId="{8FED724A-9245-4404-B2B5-4ACF5E498A85}" type="pres">
      <dgm:prSet presAssocID="{8DE06344-D175-45A9-95F0-65D298976560}" presName="compNode" presStyleCnt="0"/>
      <dgm:spPr/>
    </dgm:pt>
    <dgm:pt modelId="{0F14A69E-409B-48E4-B1A1-732EAC29678B}" type="pres">
      <dgm:prSet presAssocID="{8DE06344-D175-45A9-95F0-65D298976560}" presName="bgRect" presStyleLbl="bgShp" presStyleIdx="0" presStyleCnt="5" custScaleY="175992" custLinFactNeighborX="-63" custLinFactNeighborY="1927"/>
      <dgm:spPr/>
    </dgm:pt>
    <dgm:pt modelId="{2EF047CB-E6B1-4A87-B885-D693668B0202}" type="pres">
      <dgm:prSet presAssocID="{8DE06344-D175-45A9-95F0-65D29897656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43CFABE3-9B6A-4045-9B28-D75DD7887742}" type="pres">
      <dgm:prSet presAssocID="{8DE06344-D175-45A9-95F0-65D298976560}" presName="spaceRect" presStyleCnt="0"/>
      <dgm:spPr/>
    </dgm:pt>
    <dgm:pt modelId="{F52E9967-F5F2-4D3B-B40A-8C66964B2B59}" type="pres">
      <dgm:prSet presAssocID="{8DE06344-D175-45A9-95F0-65D298976560}" presName="parTx" presStyleLbl="revTx" presStyleIdx="0" presStyleCnt="10" custLinFactNeighborX="109" custLinFactNeighborY="-274">
        <dgm:presLayoutVars>
          <dgm:chMax val="0"/>
          <dgm:chPref val="0"/>
        </dgm:presLayoutVars>
      </dgm:prSet>
      <dgm:spPr/>
    </dgm:pt>
    <dgm:pt modelId="{1541BC45-A3FB-46B0-A62F-E042EB8A70D8}" type="pres">
      <dgm:prSet presAssocID="{8DE06344-D175-45A9-95F0-65D298976560}" presName="desTx" presStyleLbl="revTx" presStyleIdx="1" presStyleCnt="10" custScaleX="100000" custScaleY="159539" custLinFactNeighborX="-134" custLinFactNeighborY="7715">
        <dgm:presLayoutVars/>
      </dgm:prSet>
      <dgm:spPr/>
    </dgm:pt>
    <dgm:pt modelId="{BA1C8DD2-D3E6-48DE-8544-CD8042F2E84A}" type="pres">
      <dgm:prSet presAssocID="{ADCABA05-8F26-4DC2-8FDE-7B444EEFED45}" presName="sibTrans" presStyleCnt="0"/>
      <dgm:spPr/>
    </dgm:pt>
    <dgm:pt modelId="{4579FF6F-788C-49F6-ACD3-006F4171F5C6}" type="pres">
      <dgm:prSet presAssocID="{624B3AFA-6A51-4A3C-BBC5-6292BCAB8B75}" presName="compNode" presStyleCnt="0"/>
      <dgm:spPr/>
    </dgm:pt>
    <dgm:pt modelId="{EB0D457A-6BCB-4AF0-BB7E-2E066A58D9BE}" type="pres">
      <dgm:prSet presAssocID="{624B3AFA-6A51-4A3C-BBC5-6292BCAB8B75}" presName="bgRect" presStyleLbl="bgShp" presStyleIdx="1" presStyleCnt="5" custScaleY="182412"/>
      <dgm:spPr/>
    </dgm:pt>
    <dgm:pt modelId="{CECAA7F8-B3D0-400E-A67B-DDC17BEA3ED4}" type="pres">
      <dgm:prSet presAssocID="{624B3AFA-6A51-4A3C-BBC5-6292BCAB8B75}"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0E339DD4-3C29-4C13-AC18-CC9F635F32A6}" type="pres">
      <dgm:prSet presAssocID="{624B3AFA-6A51-4A3C-BBC5-6292BCAB8B75}" presName="spaceRect" presStyleCnt="0"/>
      <dgm:spPr/>
    </dgm:pt>
    <dgm:pt modelId="{EEC9490B-FFC6-448B-BAA8-1C90DE7CCCAB}" type="pres">
      <dgm:prSet presAssocID="{624B3AFA-6A51-4A3C-BBC5-6292BCAB8B75}" presName="parTx" presStyleLbl="revTx" presStyleIdx="2" presStyleCnt="10" custLinFactNeighborX="-782" custLinFactNeighborY="-329">
        <dgm:presLayoutVars>
          <dgm:chMax val="0"/>
          <dgm:chPref val="0"/>
        </dgm:presLayoutVars>
      </dgm:prSet>
      <dgm:spPr/>
    </dgm:pt>
    <dgm:pt modelId="{1998ABC9-C967-4863-AD66-7969C29FF799}" type="pres">
      <dgm:prSet presAssocID="{624B3AFA-6A51-4A3C-BBC5-6292BCAB8B75}" presName="desTx" presStyleLbl="revTx" presStyleIdx="3" presStyleCnt="10" custScaleY="149110">
        <dgm:presLayoutVars/>
      </dgm:prSet>
      <dgm:spPr/>
    </dgm:pt>
    <dgm:pt modelId="{BF3E088D-D488-4549-B9C1-9ADF68B1551D}" type="pres">
      <dgm:prSet presAssocID="{45FAB1C0-1220-4921-B9D2-7D68708CCA1F}" presName="sibTrans" presStyleCnt="0"/>
      <dgm:spPr/>
    </dgm:pt>
    <dgm:pt modelId="{045C909E-3A19-456D-A50F-ED1AFC4C09DA}" type="pres">
      <dgm:prSet presAssocID="{BB667454-527E-4E87-96A3-CD225312FD16}" presName="compNode" presStyleCnt="0"/>
      <dgm:spPr/>
    </dgm:pt>
    <dgm:pt modelId="{354E3EC9-B621-4F76-B8EF-64EB843E4AA3}" type="pres">
      <dgm:prSet presAssocID="{BB667454-527E-4E87-96A3-CD225312FD16}" presName="bgRect" presStyleLbl="bgShp" presStyleIdx="2" presStyleCnt="5" custScaleY="102651"/>
      <dgm:spPr>
        <a:solidFill>
          <a:srgbClr val="002060"/>
        </a:solidFill>
      </dgm:spPr>
    </dgm:pt>
    <dgm:pt modelId="{EFCBE9C7-B7C1-4556-A9C5-65DB112884D9}" type="pres">
      <dgm:prSet presAssocID="{BB667454-527E-4E87-96A3-CD225312FD1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tom with solid fill"/>
        </a:ext>
      </dgm:extLst>
    </dgm:pt>
    <dgm:pt modelId="{FE1D6D78-FB4A-41DC-86BE-93DBB7BB007A}" type="pres">
      <dgm:prSet presAssocID="{BB667454-527E-4E87-96A3-CD225312FD16}" presName="spaceRect" presStyleCnt="0"/>
      <dgm:spPr/>
    </dgm:pt>
    <dgm:pt modelId="{E757AA9C-C186-4DCE-B210-E07F7374320E}" type="pres">
      <dgm:prSet presAssocID="{BB667454-527E-4E87-96A3-CD225312FD16}" presName="parTx" presStyleLbl="revTx" presStyleIdx="4" presStyleCnt="10" custLinFactNeighborX="-743" custLinFactNeighborY="-1134">
        <dgm:presLayoutVars>
          <dgm:chMax val="0"/>
          <dgm:chPref val="0"/>
        </dgm:presLayoutVars>
      </dgm:prSet>
      <dgm:spPr/>
    </dgm:pt>
    <dgm:pt modelId="{81971265-7257-4D96-96E1-C255012610AB}" type="pres">
      <dgm:prSet presAssocID="{BB667454-527E-4E87-96A3-CD225312FD16}" presName="desTx" presStyleLbl="revTx" presStyleIdx="5" presStyleCnt="10">
        <dgm:presLayoutVars/>
      </dgm:prSet>
      <dgm:spPr/>
    </dgm:pt>
    <dgm:pt modelId="{CD3FFE6A-53E5-4EEE-B6DC-B459B6B2E650}" type="pres">
      <dgm:prSet presAssocID="{680B7280-8178-4480-B7A2-F24B23D88DE3}" presName="sibTrans" presStyleCnt="0"/>
      <dgm:spPr/>
    </dgm:pt>
    <dgm:pt modelId="{4F1F37A8-E6C8-4963-9650-E494D29A7BB1}" type="pres">
      <dgm:prSet presAssocID="{5A762076-C22F-43FC-9065-8412E7D7C71F}" presName="compNode" presStyleCnt="0"/>
      <dgm:spPr/>
    </dgm:pt>
    <dgm:pt modelId="{010172C4-F772-4D8D-BE39-95175CE9AD52}" type="pres">
      <dgm:prSet presAssocID="{5A762076-C22F-43FC-9065-8412E7D7C71F}" presName="bgRect" presStyleLbl="bgShp" presStyleIdx="3" presStyleCnt="5" custScaleY="118487"/>
      <dgm:spPr/>
    </dgm:pt>
    <dgm:pt modelId="{C6735866-22C2-4963-85B3-1838C7C94274}" type="pres">
      <dgm:prSet presAssocID="{5A762076-C22F-43FC-9065-8412E7D7C71F}"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ick with solid fill"/>
        </a:ext>
      </dgm:extLst>
    </dgm:pt>
    <dgm:pt modelId="{9B8B35EE-F34E-4281-9A88-6AC45FD9D4FC}" type="pres">
      <dgm:prSet presAssocID="{5A762076-C22F-43FC-9065-8412E7D7C71F}" presName="spaceRect" presStyleCnt="0"/>
      <dgm:spPr/>
    </dgm:pt>
    <dgm:pt modelId="{F76B4029-FD29-4A51-9136-5FE75216EE13}" type="pres">
      <dgm:prSet presAssocID="{5A762076-C22F-43FC-9065-8412E7D7C71F}" presName="parTx" presStyleLbl="revTx" presStyleIdx="6" presStyleCnt="10" custLinFactNeighborX="-893" custLinFactNeighborY="-2753">
        <dgm:presLayoutVars>
          <dgm:chMax val="0"/>
          <dgm:chPref val="0"/>
        </dgm:presLayoutVars>
      </dgm:prSet>
      <dgm:spPr/>
    </dgm:pt>
    <dgm:pt modelId="{0C1440DA-CE15-A84D-9805-875079B1BBAA}" type="pres">
      <dgm:prSet presAssocID="{5A762076-C22F-43FC-9065-8412E7D7C71F}" presName="desTx" presStyleLbl="revTx" presStyleIdx="7" presStyleCnt="10">
        <dgm:presLayoutVars/>
      </dgm:prSet>
      <dgm:spPr/>
    </dgm:pt>
    <dgm:pt modelId="{08889E1E-5451-42EF-82E5-13EB1901055D}" type="pres">
      <dgm:prSet presAssocID="{9299046E-3A50-407D-A57E-84126E0963D5}" presName="sibTrans" presStyleCnt="0"/>
      <dgm:spPr/>
    </dgm:pt>
    <dgm:pt modelId="{62DAD7F8-A133-4BF6-861D-41AF54A5B676}" type="pres">
      <dgm:prSet presAssocID="{283B1698-372E-4A6D-83B2-9F6A96F47EEF}" presName="compNode" presStyleCnt="0"/>
      <dgm:spPr/>
    </dgm:pt>
    <dgm:pt modelId="{D9E869CE-5F16-4FD7-8430-D9725C858969}" type="pres">
      <dgm:prSet presAssocID="{283B1698-372E-4A6D-83B2-9F6A96F47EEF}" presName="bgRect" presStyleLbl="bgShp" presStyleIdx="4" presStyleCnt="5" custScaleY="179899"/>
      <dgm:spPr/>
    </dgm:pt>
    <dgm:pt modelId="{EAA47176-0B5A-41CB-95BE-49515F248597}" type="pres">
      <dgm:prSet presAssocID="{283B1698-372E-4A6D-83B2-9F6A96F47EE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rophy with solid fill"/>
        </a:ext>
      </dgm:extLst>
    </dgm:pt>
    <dgm:pt modelId="{2DD33DF8-ABCF-4068-9407-DE8CA18F921A}" type="pres">
      <dgm:prSet presAssocID="{283B1698-372E-4A6D-83B2-9F6A96F47EEF}" presName="spaceRect" presStyleCnt="0"/>
      <dgm:spPr/>
    </dgm:pt>
    <dgm:pt modelId="{FB7310DD-C274-48ED-9E11-A5ED826DB981}" type="pres">
      <dgm:prSet presAssocID="{283B1698-372E-4A6D-83B2-9F6A96F47EEF}" presName="parTx" presStyleLbl="revTx" presStyleIdx="8" presStyleCnt="10" custLinFactNeighborX="-298">
        <dgm:presLayoutVars>
          <dgm:chMax val="0"/>
          <dgm:chPref val="0"/>
        </dgm:presLayoutVars>
      </dgm:prSet>
      <dgm:spPr/>
    </dgm:pt>
    <dgm:pt modelId="{3C9168A5-9B55-4A5B-9205-592E3112A906}" type="pres">
      <dgm:prSet presAssocID="{283B1698-372E-4A6D-83B2-9F6A96F47EEF}" presName="desTx" presStyleLbl="revTx" presStyleIdx="9" presStyleCnt="10" custScaleY="150911">
        <dgm:presLayoutVars/>
      </dgm:prSet>
      <dgm:spPr/>
    </dgm:pt>
  </dgm:ptLst>
  <dgm:cxnLst>
    <dgm:cxn modelId="{83A29D01-FF41-41BC-BC22-1853F5D6DAA1}" type="presOf" srcId="{624B3AFA-6A51-4A3C-BBC5-6292BCAB8B75}" destId="{EEC9490B-FFC6-448B-BAA8-1C90DE7CCCAB}" srcOrd="0" destOrd="0" presId="urn:microsoft.com/office/officeart/2018/2/layout/IconVerticalSolidList"/>
    <dgm:cxn modelId="{128E9F0A-6EAF-F34E-8ADA-68AADC429690}" type="presOf" srcId="{1229C9A9-4907-F346-950F-1E10CFC58AEA}" destId="{0C1440DA-CE15-A84D-9805-875079B1BBAA}" srcOrd="0" destOrd="0" presId="urn:microsoft.com/office/officeart/2018/2/layout/IconVerticalSolidList"/>
    <dgm:cxn modelId="{3880E118-F4B9-4D70-B2B9-EADE9FF5C8DF}" type="presOf" srcId="{06C30820-68EA-4DCC-9541-1B1895952B8C}" destId="{1541BC45-A3FB-46B0-A62F-E042EB8A70D8}" srcOrd="0" destOrd="0" presId="urn:microsoft.com/office/officeart/2018/2/layout/IconVerticalSolidList"/>
    <dgm:cxn modelId="{26B92620-4D1D-4474-8814-E1E9DED29BB9}" type="presOf" srcId="{283B1698-372E-4A6D-83B2-9F6A96F47EEF}" destId="{FB7310DD-C274-48ED-9E11-A5ED826DB981}" srcOrd="0" destOrd="0" presId="urn:microsoft.com/office/officeart/2018/2/layout/IconVerticalSolidList"/>
    <dgm:cxn modelId="{7390DC24-D89B-AC47-A7A6-CF943A74E0AA}" srcId="{5A762076-C22F-43FC-9065-8412E7D7C71F}" destId="{FAE41052-FCBE-5C4C-9442-8A95D85F44BB}" srcOrd="1" destOrd="0" parTransId="{A748E189-2ED2-2642-ABAC-956814213D76}" sibTransId="{B3D7AA5B-9A81-4D4A-9635-04E08B29005A}"/>
    <dgm:cxn modelId="{BF3E5E3E-E8BB-464A-9B08-D0EEF345FC7F}" srcId="{5A762076-C22F-43FC-9065-8412E7D7C71F}" destId="{1229C9A9-4907-F346-950F-1E10CFC58AEA}" srcOrd="0" destOrd="0" parTransId="{94CCA2A6-1B0E-2F46-989D-F03C52B40A31}" sibTransId="{D5BE64B4-2AD3-034E-AB2B-6D5F40566A62}"/>
    <dgm:cxn modelId="{8B4E6242-D7F8-4001-A17D-5ADD0C554F6D}" type="presOf" srcId="{42F796BE-653D-444D-ABB2-14E91D2C889B}" destId="{1998ABC9-C967-4863-AD66-7969C29FF799}" srcOrd="0" destOrd="0" presId="urn:microsoft.com/office/officeart/2018/2/layout/IconVerticalSolidList"/>
    <dgm:cxn modelId="{5537A943-0A15-42A4-B2F2-E627475F695F}" type="presOf" srcId="{C21AAC9B-F258-4DD4-842A-8F81D9B55EF8}" destId="{1998ABC9-C967-4863-AD66-7969C29FF799}" srcOrd="0" destOrd="1" presId="urn:microsoft.com/office/officeart/2018/2/layout/IconVerticalSolidList"/>
    <dgm:cxn modelId="{1780AE4C-7DA4-42B2-B2C9-840271A9EC6D}" srcId="{BB667454-527E-4E87-96A3-CD225312FD16}" destId="{44212DCA-37DD-4C62-A990-B322937830E1}" srcOrd="0" destOrd="0" parTransId="{FE25F5DF-C0D3-4E89-BC57-36A28BF93D37}" sibTransId="{00E8BA0E-1E10-459E-9862-C06B25933292}"/>
    <dgm:cxn modelId="{49F7FE5C-7391-41D2-BC89-DA32B6325B4E}" srcId="{AE12EEF6-7745-4360-B1FC-17DCA3496EE1}" destId="{BB667454-527E-4E87-96A3-CD225312FD16}" srcOrd="2" destOrd="0" parTransId="{44DCD725-CFD1-4D24-BC39-A2F8DA2A3AA4}" sibTransId="{680B7280-8178-4480-B7A2-F24B23D88DE3}"/>
    <dgm:cxn modelId="{22CE116A-4532-442F-93BA-CBE1CE5D8861}" type="presOf" srcId="{AE12EEF6-7745-4360-B1FC-17DCA3496EE1}" destId="{7625BFBB-D3E0-4FC7-A261-B1314413E097}" srcOrd="0" destOrd="0" presId="urn:microsoft.com/office/officeart/2018/2/layout/IconVerticalSolidList"/>
    <dgm:cxn modelId="{104EF175-7FCC-457A-BC2F-BA7D9F29B92E}" srcId="{283B1698-372E-4A6D-83B2-9F6A96F47EEF}" destId="{49854242-9E35-45BD-BCA6-CD9775B87F9A}" srcOrd="0" destOrd="0" parTransId="{543CD2D2-103A-4664-9A84-FDAAC5B73637}" sibTransId="{9C9E9945-FF92-4AF1-9C74-DE3DD67E7895}"/>
    <dgm:cxn modelId="{D7BBAC87-BF33-4B46-8E25-96948A5AD54D}" srcId="{8DE06344-D175-45A9-95F0-65D298976560}" destId="{06C30820-68EA-4DCC-9541-1B1895952B8C}" srcOrd="0" destOrd="0" parTransId="{1B6D07EC-0086-4E49-A684-743F0DCF8C0F}" sibTransId="{D17F7C09-CA26-4BB7-8EBD-4AE0B79537BC}"/>
    <dgm:cxn modelId="{0755D68A-DBF2-437B-B7C8-C0EA6A2AD417}" type="presOf" srcId="{BB667454-527E-4E87-96A3-CD225312FD16}" destId="{E757AA9C-C186-4DCE-B210-E07F7374320E}" srcOrd="0" destOrd="0" presId="urn:microsoft.com/office/officeart/2018/2/layout/IconVerticalSolidList"/>
    <dgm:cxn modelId="{C2B9FAA3-719F-4D1C-8920-A8019EC0B848}" type="presOf" srcId="{44212DCA-37DD-4C62-A990-B322937830E1}" destId="{81971265-7257-4D96-96E1-C255012610AB}" srcOrd="0" destOrd="0" presId="urn:microsoft.com/office/officeart/2018/2/layout/IconVerticalSolidList"/>
    <dgm:cxn modelId="{44A0BCB0-FB83-44CF-9B56-1D4C91F1A244}" srcId="{624B3AFA-6A51-4A3C-BBC5-6292BCAB8B75}" destId="{C21AAC9B-F258-4DD4-842A-8F81D9B55EF8}" srcOrd="1" destOrd="0" parTransId="{D0AAEEB5-36FD-4D31-BD72-FC5BF5563B9A}" sibTransId="{E718AE18-9F53-4FBD-BA48-35C954F0F5DB}"/>
    <dgm:cxn modelId="{B209FBB7-3951-4B66-B99C-30EFDF793F6B}" type="presOf" srcId="{5A762076-C22F-43FC-9065-8412E7D7C71F}" destId="{F76B4029-FD29-4A51-9136-5FE75216EE13}" srcOrd="0" destOrd="0" presId="urn:microsoft.com/office/officeart/2018/2/layout/IconVerticalSolidList"/>
    <dgm:cxn modelId="{4B3737BC-3CF6-4E22-B5C8-5025E9250E55}" srcId="{AE12EEF6-7745-4360-B1FC-17DCA3496EE1}" destId="{5A762076-C22F-43FC-9065-8412E7D7C71F}" srcOrd="3" destOrd="0" parTransId="{48969DBB-7DAF-4195-ADDD-41C0088AD1F6}" sibTransId="{9299046E-3A50-407D-A57E-84126E0963D5}"/>
    <dgm:cxn modelId="{E01B85BF-4EA3-438D-A8C9-EB95D59E46F5}" type="presOf" srcId="{8DE06344-D175-45A9-95F0-65D298976560}" destId="{F52E9967-F5F2-4D3B-B40A-8C66964B2B59}" srcOrd="0" destOrd="0" presId="urn:microsoft.com/office/officeart/2018/2/layout/IconVerticalSolidList"/>
    <dgm:cxn modelId="{540136C9-7961-4882-B3F2-9ABB1CB30A8C}" srcId="{AE12EEF6-7745-4360-B1FC-17DCA3496EE1}" destId="{624B3AFA-6A51-4A3C-BBC5-6292BCAB8B75}" srcOrd="1" destOrd="0" parTransId="{03FD96F5-8AF9-43BE-9D33-34945515ACD2}" sibTransId="{45FAB1C0-1220-4921-B9D2-7D68708CCA1F}"/>
    <dgm:cxn modelId="{E327C9D8-A905-4BCB-9DDE-6BC762EA44E2}" srcId="{AE12EEF6-7745-4360-B1FC-17DCA3496EE1}" destId="{8DE06344-D175-45A9-95F0-65D298976560}" srcOrd="0" destOrd="0" parTransId="{C16DBCAB-F6D2-450F-A9F0-542CA72B0CF3}" sibTransId="{ADCABA05-8F26-4DC2-8FDE-7B444EEFED45}"/>
    <dgm:cxn modelId="{4F242BE1-4A49-AB43-9EBD-51FF38EB78FE}" type="presOf" srcId="{FAE41052-FCBE-5C4C-9442-8A95D85F44BB}" destId="{0C1440DA-CE15-A84D-9805-875079B1BBAA}" srcOrd="0" destOrd="1" presId="urn:microsoft.com/office/officeart/2018/2/layout/IconVerticalSolidList"/>
    <dgm:cxn modelId="{923B31EB-66B5-4187-BC5A-5645FF31A1CB}" srcId="{624B3AFA-6A51-4A3C-BBC5-6292BCAB8B75}" destId="{42F796BE-653D-444D-ABB2-14E91D2C889B}" srcOrd="0" destOrd="0" parTransId="{3D7F92BA-C799-43D7-A28B-156878585DEA}" sibTransId="{55FE9AE5-546F-477D-BB70-61D40EB538CB}"/>
    <dgm:cxn modelId="{587D2AF5-9429-4503-BA4A-3B2678602439}" type="presOf" srcId="{49854242-9E35-45BD-BCA6-CD9775B87F9A}" destId="{3C9168A5-9B55-4A5B-9205-592E3112A906}" srcOrd="0" destOrd="0" presId="urn:microsoft.com/office/officeart/2018/2/layout/IconVerticalSolidList"/>
    <dgm:cxn modelId="{EF53B0FD-4F1B-4238-B40B-A65F76293714}" srcId="{AE12EEF6-7745-4360-B1FC-17DCA3496EE1}" destId="{283B1698-372E-4A6D-83B2-9F6A96F47EEF}" srcOrd="4" destOrd="0" parTransId="{DAB863FA-20E3-4DEC-AA70-CC1B9714BFA6}" sibTransId="{95667986-6D6B-4273-A55C-58B6E8AE372A}"/>
    <dgm:cxn modelId="{4740041C-12F4-4571-BF9B-B0A208041C9C}" type="presParOf" srcId="{7625BFBB-D3E0-4FC7-A261-B1314413E097}" destId="{8FED724A-9245-4404-B2B5-4ACF5E498A85}" srcOrd="0" destOrd="0" presId="urn:microsoft.com/office/officeart/2018/2/layout/IconVerticalSolidList"/>
    <dgm:cxn modelId="{821C131D-8E5B-4A62-A889-84CE668DBE7F}" type="presParOf" srcId="{8FED724A-9245-4404-B2B5-4ACF5E498A85}" destId="{0F14A69E-409B-48E4-B1A1-732EAC29678B}" srcOrd="0" destOrd="0" presId="urn:microsoft.com/office/officeart/2018/2/layout/IconVerticalSolidList"/>
    <dgm:cxn modelId="{4E817873-9FFB-430A-9D20-9BDA74E21F5F}" type="presParOf" srcId="{8FED724A-9245-4404-B2B5-4ACF5E498A85}" destId="{2EF047CB-E6B1-4A87-B885-D693668B0202}" srcOrd="1" destOrd="0" presId="urn:microsoft.com/office/officeart/2018/2/layout/IconVerticalSolidList"/>
    <dgm:cxn modelId="{79731FCB-FA6E-4565-BA6B-1B240B300C44}" type="presParOf" srcId="{8FED724A-9245-4404-B2B5-4ACF5E498A85}" destId="{43CFABE3-9B6A-4045-9B28-D75DD7887742}" srcOrd="2" destOrd="0" presId="urn:microsoft.com/office/officeart/2018/2/layout/IconVerticalSolidList"/>
    <dgm:cxn modelId="{5D51B694-5B18-406B-AA19-B5D4890A7DA5}" type="presParOf" srcId="{8FED724A-9245-4404-B2B5-4ACF5E498A85}" destId="{F52E9967-F5F2-4D3B-B40A-8C66964B2B59}" srcOrd="3" destOrd="0" presId="urn:microsoft.com/office/officeart/2018/2/layout/IconVerticalSolidList"/>
    <dgm:cxn modelId="{290132C6-9DB4-4082-B510-331DC179D6B8}" type="presParOf" srcId="{8FED724A-9245-4404-B2B5-4ACF5E498A85}" destId="{1541BC45-A3FB-46B0-A62F-E042EB8A70D8}" srcOrd="4" destOrd="0" presId="urn:microsoft.com/office/officeart/2018/2/layout/IconVerticalSolidList"/>
    <dgm:cxn modelId="{A847778C-BCB1-44B9-B0C7-E14E765E7E00}" type="presParOf" srcId="{7625BFBB-D3E0-4FC7-A261-B1314413E097}" destId="{BA1C8DD2-D3E6-48DE-8544-CD8042F2E84A}" srcOrd="1" destOrd="0" presId="urn:microsoft.com/office/officeart/2018/2/layout/IconVerticalSolidList"/>
    <dgm:cxn modelId="{81E9349A-CEE3-46EB-ABF4-E2B93C76B113}" type="presParOf" srcId="{7625BFBB-D3E0-4FC7-A261-B1314413E097}" destId="{4579FF6F-788C-49F6-ACD3-006F4171F5C6}" srcOrd="2" destOrd="0" presId="urn:microsoft.com/office/officeart/2018/2/layout/IconVerticalSolidList"/>
    <dgm:cxn modelId="{0FC70D32-5AB4-4CCD-9566-FE949A6939C8}" type="presParOf" srcId="{4579FF6F-788C-49F6-ACD3-006F4171F5C6}" destId="{EB0D457A-6BCB-4AF0-BB7E-2E066A58D9BE}" srcOrd="0" destOrd="0" presId="urn:microsoft.com/office/officeart/2018/2/layout/IconVerticalSolidList"/>
    <dgm:cxn modelId="{EAF851FD-1249-40D9-B7E4-940113E0FD70}" type="presParOf" srcId="{4579FF6F-788C-49F6-ACD3-006F4171F5C6}" destId="{CECAA7F8-B3D0-400E-A67B-DDC17BEA3ED4}" srcOrd="1" destOrd="0" presId="urn:microsoft.com/office/officeart/2018/2/layout/IconVerticalSolidList"/>
    <dgm:cxn modelId="{DA1D0C48-9F45-45F4-8455-2DFB02227F29}" type="presParOf" srcId="{4579FF6F-788C-49F6-ACD3-006F4171F5C6}" destId="{0E339DD4-3C29-4C13-AC18-CC9F635F32A6}" srcOrd="2" destOrd="0" presId="urn:microsoft.com/office/officeart/2018/2/layout/IconVerticalSolidList"/>
    <dgm:cxn modelId="{5C8F14D1-D715-4018-9B7B-9CDCE320BD24}" type="presParOf" srcId="{4579FF6F-788C-49F6-ACD3-006F4171F5C6}" destId="{EEC9490B-FFC6-448B-BAA8-1C90DE7CCCAB}" srcOrd="3" destOrd="0" presId="urn:microsoft.com/office/officeart/2018/2/layout/IconVerticalSolidList"/>
    <dgm:cxn modelId="{749E3069-D145-4F3D-B9B2-B6E488836F24}" type="presParOf" srcId="{4579FF6F-788C-49F6-ACD3-006F4171F5C6}" destId="{1998ABC9-C967-4863-AD66-7969C29FF799}" srcOrd="4" destOrd="0" presId="urn:microsoft.com/office/officeart/2018/2/layout/IconVerticalSolidList"/>
    <dgm:cxn modelId="{BAE5F8A1-7A57-49A5-9BB1-BFFD85DF0AC6}" type="presParOf" srcId="{7625BFBB-D3E0-4FC7-A261-B1314413E097}" destId="{BF3E088D-D488-4549-B9C1-9ADF68B1551D}" srcOrd="3" destOrd="0" presId="urn:microsoft.com/office/officeart/2018/2/layout/IconVerticalSolidList"/>
    <dgm:cxn modelId="{076CD129-C25E-4E86-8AFE-1283D7D603D6}" type="presParOf" srcId="{7625BFBB-D3E0-4FC7-A261-B1314413E097}" destId="{045C909E-3A19-456D-A50F-ED1AFC4C09DA}" srcOrd="4" destOrd="0" presId="urn:microsoft.com/office/officeart/2018/2/layout/IconVerticalSolidList"/>
    <dgm:cxn modelId="{7D1DAD2E-55E2-43F5-98CC-9E09B74281EB}" type="presParOf" srcId="{045C909E-3A19-456D-A50F-ED1AFC4C09DA}" destId="{354E3EC9-B621-4F76-B8EF-64EB843E4AA3}" srcOrd="0" destOrd="0" presId="urn:microsoft.com/office/officeart/2018/2/layout/IconVerticalSolidList"/>
    <dgm:cxn modelId="{B8781501-1A82-4EBC-867C-5DD49CAB6446}" type="presParOf" srcId="{045C909E-3A19-456D-A50F-ED1AFC4C09DA}" destId="{EFCBE9C7-B7C1-4556-A9C5-65DB112884D9}" srcOrd="1" destOrd="0" presId="urn:microsoft.com/office/officeart/2018/2/layout/IconVerticalSolidList"/>
    <dgm:cxn modelId="{D19BCD2E-452B-49AD-A91A-31646C77C063}" type="presParOf" srcId="{045C909E-3A19-456D-A50F-ED1AFC4C09DA}" destId="{FE1D6D78-FB4A-41DC-86BE-93DBB7BB007A}" srcOrd="2" destOrd="0" presId="urn:microsoft.com/office/officeart/2018/2/layout/IconVerticalSolidList"/>
    <dgm:cxn modelId="{4EA5D4DC-743C-488F-B1FA-72B234EBBD6B}" type="presParOf" srcId="{045C909E-3A19-456D-A50F-ED1AFC4C09DA}" destId="{E757AA9C-C186-4DCE-B210-E07F7374320E}" srcOrd="3" destOrd="0" presId="urn:microsoft.com/office/officeart/2018/2/layout/IconVerticalSolidList"/>
    <dgm:cxn modelId="{E791D50F-BF2A-42CB-BF36-89E26B60E956}" type="presParOf" srcId="{045C909E-3A19-456D-A50F-ED1AFC4C09DA}" destId="{81971265-7257-4D96-96E1-C255012610AB}" srcOrd="4" destOrd="0" presId="urn:microsoft.com/office/officeart/2018/2/layout/IconVerticalSolidList"/>
    <dgm:cxn modelId="{A188ACBF-C219-4A8A-B0AC-EADEC8BEA523}" type="presParOf" srcId="{7625BFBB-D3E0-4FC7-A261-B1314413E097}" destId="{CD3FFE6A-53E5-4EEE-B6DC-B459B6B2E650}" srcOrd="5" destOrd="0" presId="urn:microsoft.com/office/officeart/2018/2/layout/IconVerticalSolidList"/>
    <dgm:cxn modelId="{1269A0A3-5983-4819-92CC-99F71690DCEA}" type="presParOf" srcId="{7625BFBB-D3E0-4FC7-A261-B1314413E097}" destId="{4F1F37A8-E6C8-4963-9650-E494D29A7BB1}" srcOrd="6" destOrd="0" presId="urn:microsoft.com/office/officeart/2018/2/layout/IconVerticalSolidList"/>
    <dgm:cxn modelId="{062D5328-56BF-4CD3-92F1-7BE231E41E5D}" type="presParOf" srcId="{4F1F37A8-E6C8-4963-9650-E494D29A7BB1}" destId="{010172C4-F772-4D8D-BE39-95175CE9AD52}" srcOrd="0" destOrd="0" presId="urn:microsoft.com/office/officeart/2018/2/layout/IconVerticalSolidList"/>
    <dgm:cxn modelId="{CB7F19BF-1C61-4762-A0CE-B50EC7D5377B}" type="presParOf" srcId="{4F1F37A8-E6C8-4963-9650-E494D29A7BB1}" destId="{C6735866-22C2-4963-85B3-1838C7C94274}" srcOrd="1" destOrd="0" presId="urn:microsoft.com/office/officeart/2018/2/layout/IconVerticalSolidList"/>
    <dgm:cxn modelId="{7A8774F8-9541-4264-89CF-1303CB384C05}" type="presParOf" srcId="{4F1F37A8-E6C8-4963-9650-E494D29A7BB1}" destId="{9B8B35EE-F34E-4281-9A88-6AC45FD9D4FC}" srcOrd="2" destOrd="0" presId="urn:microsoft.com/office/officeart/2018/2/layout/IconVerticalSolidList"/>
    <dgm:cxn modelId="{F7E85CC4-4BC8-4A58-A0D9-DF5DEFF4B5B2}" type="presParOf" srcId="{4F1F37A8-E6C8-4963-9650-E494D29A7BB1}" destId="{F76B4029-FD29-4A51-9136-5FE75216EE13}" srcOrd="3" destOrd="0" presId="urn:microsoft.com/office/officeart/2018/2/layout/IconVerticalSolidList"/>
    <dgm:cxn modelId="{0D516831-F489-C24E-8E22-81E0CE49212F}" type="presParOf" srcId="{4F1F37A8-E6C8-4963-9650-E494D29A7BB1}" destId="{0C1440DA-CE15-A84D-9805-875079B1BBAA}" srcOrd="4" destOrd="0" presId="urn:microsoft.com/office/officeart/2018/2/layout/IconVerticalSolidList"/>
    <dgm:cxn modelId="{1F1D887E-3F23-42CD-9D24-AB79DF939A8B}" type="presParOf" srcId="{7625BFBB-D3E0-4FC7-A261-B1314413E097}" destId="{08889E1E-5451-42EF-82E5-13EB1901055D}" srcOrd="7" destOrd="0" presId="urn:microsoft.com/office/officeart/2018/2/layout/IconVerticalSolidList"/>
    <dgm:cxn modelId="{A737DD3B-E4AA-4769-951A-81E44568459D}" type="presParOf" srcId="{7625BFBB-D3E0-4FC7-A261-B1314413E097}" destId="{62DAD7F8-A133-4BF6-861D-41AF54A5B676}" srcOrd="8" destOrd="0" presId="urn:microsoft.com/office/officeart/2018/2/layout/IconVerticalSolidList"/>
    <dgm:cxn modelId="{ABA86C37-3A0E-4ECF-A180-EA0AD0752BCF}" type="presParOf" srcId="{62DAD7F8-A133-4BF6-861D-41AF54A5B676}" destId="{D9E869CE-5F16-4FD7-8430-D9725C858969}" srcOrd="0" destOrd="0" presId="urn:microsoft.com/office/officeart/2018/2/layout/IconVerticalSolidList"/>
    <dgm:cxn modelId="{F72ACBE5-7B9E-46C1-9832-0979E4B1DC12}" type="presParOf" srcId="{62DAD7F8-A133-4BF6-861D-41AF54A5B676}" destId="{EAA47176-0B5A-41CB-95BE-49515F248597}" srcOrd="1" destOrd="0" presId="urn:microsoft.com/office/officeart/2018/2/layout/IconVerticalSolidList"/>
    <dgm:cxn modelId="{0C060150-347A-43CF-A416-53C8BDC1FD07}" type="presParOf" srcId="{62DAD7F8-A133-4BF6-861D-41AF54A5B676}" destId="{2DD33DF8-ABCF-4068-9407-DE8CA18F921A}" srcOrd="2" destOrd="0" presId="urn:microsoft.com/office/officeart/2018/2/layout/IconVerticalSolidList"/>
    <dgm:cxn modelId="{185F9C59-1908-407F-AD64-78E84068507F}" type="presParOf" srcId="{62DAD7F8-A133-4BF6-861D-41AF54A5B676}" destId="{FB7310DD-C274-48ED-9E11-A5ED826DB981}" srcOrd="3" destOrd="0" presId="urn:microsoft.com/office/officeart/2018/2/layout/IconVerticalSolidList"/>
    <dgm:cxn modelId="{F27FCAEC-2931-4AD4-A1D6-ACC1AA3C49D4}" type="presParOf" srcId="{62DAD7F8-A133-4BF6-861D-41AF54A5B676}" destId="{3C9168A5-9B55-4A5B-9205-592E3112A90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54A4-CEE8-1447-ABA1-95D3E0EEBCBD}">
      <dsp:nvSpPr>
        <dsp:cNvPr id="0" name=""/>
        <dsp:cNvSpPr/>
      </dsp:nvSpPr>
      <dsp:spPr>
        <a:xfrm>
          <a:off x="0" y="329359"/>
          <a:ext cx="7334079" cy="7512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First</a:t>
          </a:r>
          <a:r>
            <a:rPr lang="en-GB" sz="1800" kern="1200" dirty="0"/>
            <a:t> </a:t>
          </a:r>
          <a:r>
            <a:rPr lang="en-GB" sz="1800" b="1" kern="1200" dirty="0"/>
            <a:t>attempt</a:t>
          </a:r>
          <a:r>
            <a:rPr lang="en-GB" sz="1800" kern="1200" dirty="0"/>
            <a:t> in the specific NLP task of </a:t>
          </a:r>
          <a:r>
            <a:rPr lang="en-GB" sz="1800" b="0" kern="1200" dirty="0"/>
            <a:t>WSD</a:t>
          </a:r>
          <a:r>
            <a:rPr lang="en-GB" sz="1800" kern="1200" dirty="0"/>
            <a:t> </a:t>
          </a:r>
          <a:endParaRPr lang="en-GR" sz="1800" kern="1200" dirty="0"/>
        </a:p>
      </dsp:txBody>
      <dsp:txXfrm>
        <a:off x="0" y="329359"/>
        <a:ext cx="7334079" cy="751275"/>
      </dsp:txXfrm>
    </dsp:sp>
    <dsp:sp modelId="{C1B51DB1-D147-C848-A677-4454989D784F}">
      <dsp:nvSpPr>
        <dsp:cNvPr id="0" name=""/>
        <dsp:cNvSpPr/>
      </dsp:nvSpPr>
      <dsp:spPr>
        <a:xfrm>
          <a:off x="366703" y="63679"/>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a:solidFill>
                <a:schemeClr val="bg1"/>
              </a:solidFill>
            </a:rPr>
            <a:t>Evolutionary game theory framework</a:t>
          </a:r>
          <a:endParaRPr lang="en-GR" sz="1800" kern="1200">
            <a:solidFill>
              <a:schemeClr val="bg1"/>
            </a:solidFill>
          </a:endParaRPr>
        </a:p>
      </dsp:txBody>
      <dsp:txXfrm>
        <a:off x="392642" y="89618"/>
        <a:ext cx="5081977" cy="479482"/>
      </dsp:txXfrm>
    </dsp:sp>
    <dsp:sp modelId="{AA1FF4A4-57E2-1445-94CE-715DA0BD05AC}">
      <dsp:nvSpPr>
        <dsp:cNvPr id="0" name=""/>
        <dsp:cNvSpPr/>
      </dsp:nvSpPr>
      <dsp:spPr>
        <a:xfrm>
          <a:off x="0" y="1443514"/>
          <a:ext cx="7334079" cy="1020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t>Sense - </a:t>
          </a:r>
          <a:r>
            <a:rPr lang="en-GB" sz="1800" b="1" kern="1200" dirty="0"/>
            <a:t>labelling</a:t>
          </a:r>
          <a:r>
            <a:rPr lang="en-GB" sz="1800" b="0" kern="1200" dirty="0"/>
            <a:t> task </a:t>
          </a:r>
          <a:r>
            <a:rPr lang="en-GB" sz="1800" b="1" kern="1200" dirty="0"/>
            <a:t>→ </a:t>
          </a:r>
          <a:r>
            <a:rPr lang="en-GB" sz="1800" kern="1200" dirty="0"/>
            <a:t>sense assignment to words</a:t>
          </a:r>
          <a:endParaRPr lang="en-GR" sz="1800" kern="1200" dirty="0"/>
        </a:p>
        <a:p>
          <a:pPr marL="171450" lvl="1" indent="-171450" algn="l" defTabSz="800100">
            <a:lnSpc>
              <a:spcPct val="90000"/>
            </a:lnSpc>
            <a:spcBef>
              <a:spcPct val="0"/>
            </a:spcBef>
            <a:spcAft>
              <a:spcPct val="15000"/>
            </a:spcAft>
            <a:buChar char="•"/>
          </a:pPr>
          <a:r>
            <a:rPr lang="en-GB" sz="1800" b="1" kern="1200" dirty="0"/>
            <a:t>Constraint</a:t>
          </a:r>
          <a:r>
            <a:rPr lang="en-GB" sz="1800" b="0" kern="1200" dirty="0"/>
            <a:t> satisfaction problem</a:t>
          </a:r>
          <a:endParaRPr lang="en-GR" sz="1800" b="0" kern="1200" dirty="0"/>
        </a:p>
      </dsp:txBody>
      <dsp:txXfrm>
        <a:off x="0" y="1443514"/>
        <a:ext cx="7334079" cy="1020600"/>
      </dsp:txXfrm>
    </dsp:sp>
    <dsp:sp modelId="{73B0216E-F5AE-0F4F-9AA9-B5ABA27E9B89}">
      <dsp:nvSpPr>
        <dsp:cNvPr id="0" name=""/>
        <dsp:cNvSpPr/>
      </dsp:nvSpPr>
      <dsp:spPr>
        <a:xfrm>
          <a:off x="366703" y="1177834"/>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WSD  </a:t>
          </a:r>
          <a:endParaRPr lang="en-GR" sz="1800" b="1" kern="1200" dirty="0">
            <a:solidFill>
              <a:schemeClr val="bg1"/>
            </a:solidFill>
          </a:endParaRPr>
        </a:p>
      </dsp:txBody>
      <dsp:txXfrm>
        <a:off x="392642" y="1203773"/>
        <a:ext cx="5081977" cy="479482"/>
      </dsp:txXfrm>
    </dsp:sp>
    <dsp:sp modelId="{793940AF-EBD0-964A-875A-3B3EA396D968}">
      <dsp:nvSpPr>
        <dsp:cNvPr id="0" name=""/>
        <dsp:cNvSpPr/>
      </dsp:nvSpPr>
      <dsp:spPr>
        <a:xfrm>
          <a:off x="0" y="2826995"/>
          <a:ext cx="7334079" cy="317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Players</a:t>
          </a:r>
          <a:r>
            <a:rPr lang="en-GB" sz="1800" kern="1200" dirty="0"/>
            <a:t> →  words ( to be disambiguated )</a:t>
          </a:r>
          <a:endParaRPr lang="en-GR" sz="1800" kern="1200" dirty="0"/>
        </a:p>
        <a:p>
          <a:pPr marL="171450" lvl="1" indent="-171450" algn="l" defTabSz="800100">
            <a:lnSpc>
              <a:spcPct val="90000"/>
            </a:lnSpc>
            <a:spcBef>
              <a:spcPct val="0"/>
            </a:spcBef>
            <a:spcAft>
              <a:spcPct val="15000"/>
            </a:spcAft>
            <a:buChar char="•"/>
          </a:pPr>
          <a:r>
            <a:rPr lang="en-GB" sz="1800" b="1" kern="1200" dirty="0"/>
            <a:t>Strategies</a:t>
          </a:r>
          <a:r>
            <a:rPr lang="en-GB" sz="1800" kern="1200" dirty="0"/>
            <a:t> →  senses ( evolving population )</a:t>
          </a:r>
          <a:endParaRPr lang="en-GR" sz="1800" kern="1200" dirty="0"/>
        </a:p>
        <a:p>
          <a:pPr marL="171450" lvl="1" indent="-171450" algn="l" defTabSz="800100">
            <a:lnSpc>
              <a:spcPct val="90000"/>
            </a:lnSpc>
            <a:spcBef>
              <a:spcPct val="0"/>
            </a:spcBef>
            <a:spcAft>
              <a:spcPct val="15000"/>
            </a:spcAft>
            <a:buChar char="•"/>
          </a:pPr>
          <a:r>
            <a:rPr lang="en-GB" sz="1800" b="1" kern="1200"/>
            <a:t>Payoff</a:t>
          </a:r>
          <a:r>
            <a:rPr lang="en-GB" sz="1800" kern="1200"/>
            <a:t> matrices →  sense similarity </a:t>
          </a:r>
          <a:endParaRPr lang="en-GR" sz="1800" kern="1200"/>
        </a:p>
        <a:p>
          <a:pPr marL="171450" lvl="1" indent="-171450" algn="l" defTabSz="800100">
            <a:lnSpc>
              <a:spcPct val="90000"/>
            </a:lnSpc>
            <a:spcBef>
              <a:spcPct val="0"/>
            </a:spcBef>
            <a:spcAft>
              <a:spcPct val="15000"/>
            </a:spcAft>
            <a:buChar char="•"/>
          </a:pPr>
          <a:r>
            <a:rPr lang="en-GB" sz="1800" b="1" kern="1200" dirty="0"/>
            <a:t>Interactions</a:t>
          </a:r>
          <a:r>
            <a:rPr lang="en-GB" sz="1800" kern="1200" dirty="0"/>
            <a:t> → weighted graph</a:t>
          </a:r>
          <a:endParaRPr lang="en-GR" sz="1800" kern="1200" dirty="0"/>
        </a:p>
        <a:p>
          <a:pPr marL="171450" lvl="1" indent="-171450" algn="l" defTabSz="800100">
            <a:lnSpc>
              <a:spcPct val="90000"/>
            </a:lnSpc>
            <a:spcBef>
              <a:spcPct val="0"/>
            </a:spcBef>
            <a:spcAft>
              <a:spcPct val="15000"/>
            </a:spcAft>
            <a:buChar char="•"/>
          </a:pPr>
          <a:r>
            <a:rPr lang="en-GB" sz="1800" b="1" kern="1200" dirty="0"/>
            <a:t>Nash equilibrium</a:t>
          </a:r>
          <a:r>
            <a:rPr lang="en-GB" sz="1800" kern="1200" dirty="0"/>
            <a:t> → consistent word-sense assignment</a:t>
          </a:r>
          <a:endParaRPr lang="en-GR" sz="1800" kern="1200" dirty="0"/>
        </a:p>
        <a:p>
          <a:pPr marL="171450" lvl="1" indent="-171450" algn="l" defTabSz="800100">
            <a:lnSpc>
              <a:spcPct val="90000"/>
            </a:lnSpc>
            <a:spcBef>
              <a:spcPct val="0"/>
            </a:spcBef>
            <a:spcAft>
              <a:spcPct val="15000"/>
            </a:spcAft>
            <a:buChar char="•"/>
          </a:pPr>
          <a:r>
            <a:rPr lang="en-GB" sz="1800" b="1" kern="1200" dirty="0"/>
            <a:t>Selection process </a:t>
          </a:r>
          <a:endParaRPr lang="en-GR" sz="1800" kern="1200" dirty="0"/>
        </a:p>
        <a:p>
          <a:pPr marL="342900" lvl="2" indent="-171450" algn="l" defTabSz="800100">
            <a:lnSpc>
              <a:spcPct val="90000"/>
            </a:lnSpc>
            <a:spcBef>
              <a:spcPct val="0"/>
            </a:spcBef>
            <a:spcAft>
              <a:spcPct val="15000"/>
            </a:spcAft>
            <a:buChar char="•"/>
          </a:pPr>
          <a:r>
            <a:rPr lang="en-GB" sz="1800" kern="1200" dirty="0"/>
            <a:t>Iterative process of </a:t>
          </a:r>
          <a:r>
            <a:rPr lang="en-GB" sz="1800" b="1" kern="1200" dirty="0"/>
            <a:t>fitness</a:t>
          </a:r>
          <a:r>
            <a:rPr lang="en-GB" sz="1800" kern="1200" dirty="0"/>
            <a:t> </a:t>
          </a:r>
          <a:r>
            <a:rPr lang="en-GB" sz="1800" b="1" kern="1200" dirty="0"/>
            <a:t>increase</a:t>
          </a:r>
          <a:r>
            <a:rPr lang="en-GB" sz="1800" kern="1200" dirty="0"/>
            <a:t> ( candidates / senses with certain features )</a:t>
          </a:r>
          <a:endParaRPr lang="en-GR" sz="1800" kern="1200" dirty="0"/>
        </a:p>
        <a:p>
          <a:pPr marL="342900" lvl="2" indent="-171450" algn="l" defTabSz="800100">
            <a:lnSpc>
              <a:spcPct val="90000"/>
            </a:lnSpc>
            <a:spcBef>
              <a:spcPct val="0"/>
            </a:spcBef>
            <a:spcAft>
              <a:spcPct val="15000"/>
            </a:spcAft>
            <a:buChar char="•"/>
          </a:pPr>
          <a:r>
            <a:rPr lang="en-GB" sz="1800" b="1" kern="1200" dirty="0"/>
            <a:t>Best</a:t>
          </a:r>
          <a:r>
            <a:rPr lang="en-GB" sz="1800" kern="1200" dirty="0"/>
            <a:t> </a:t>
          </a:r>
          <a:r>
            <a:rPr lang="en-GB" sz="1800" b="1" kern="1200" dirty="0"/>
            <a:t>candidates</a:t>
          </a:r>
          <a:r>
            <a:rPr lang="en-GB" sz="1800" kern="1200" dirty="0"/>
            <a:t> ( senses with higher fitness ) in the population</a:t>
          </a:r>
          <a:endParaRPr lang="en-GR" sz="1800" kern="1200" dirty="0"/>
        </a:p>
      </dsp:txBody>
      <dsp:txXfrm>
        <a:off x="0" y="2826995"/>
        <a:ext cx="7334079" cy="3175200"/>
      </dsp:txXfrm>
    </dsp:sp>
    <dsp:sp modelId="{C3B7AD24-F005-D345-A023-A559737FC7BA}">
      <dsp:nvSpPr>
        <dsp:cNvPr id="0" name=""/>
        <dsp:cNvSpPr/>
      </dsp:nvSpPr>
      <dsp:spPr>
        <a:xfrm>
          <a:off x="366703" y="2561314"/>
          <a:ext cx="6245951"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Game-theoretical approach </a:t>
          </a:r>
          <a:endParaRPr lang="en-GR" sz="1800" b="1" kern="1200" dirty="0">
            <a:solidFill>
              <a:schemeClr val="bg1"/>
            </a:solidFill>
          </a:endParaRPr>
        </a:p>
      </dsp:txBody>
      <dsp:txXfrm>
        <a:off x="392642" y="2587253"/>
        <a:ext cx="6194073"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5D394-7F37-C14D-9860-FF3153A0E415}">
      <dsp:nvSpPr>
        <dsp:cNvPr id="0" name=""/>
        <dsp:cNvSpPr/>
      </dsp:nvSpPr>
      <dsp:spPr>
        <a:xfrm>
          <a:off x="0" y="393373"/>
          <a:ext cx="7363680"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DE68EE-BA79-A449-8AD9-9E4921D4B76C}">
      <dsp:nvSpPr>
        <dsp:cNvPr id="0" name=""/>
        <dsp:cNvSpPr/>
      </dsp:nvSpPr>
      <dsp:spPr>
        <a:xfrm>
          <a:off x="368184" y="157213"/>
          <a:ext cx="515457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C</a:t>
          </a:r>
          <a:r>
            <a:rPr lang="en-GB" sz="1600" b="1" kern="1200" dirty="0">
              <a:solidFill>
                <a:schemeClr val="tx1"/>
              </a:solidFill>
            </a:rPr>
            <a:t>onsistent</a:t>
          </a:r>
          <a:r>
            <a:rPr lang="en-GB" sz="1600" kern="1200" dirty="0">
              <a:solidFill>
                <a:schemeClr val="tx1"/>
              </a:solidFill>
            </a:rPr>
            <a:t> final </a:t>
          </a:r>
          <a:r>
            <a:rPr lang="en-GB" sz="1600" b="1" kern="1200" dirty="0">
              <a:solidFill>
                <a:schemeClr val="tx1"/>
              </a:solidFill>
            </a:rPr>
            <a:t>labelling</a:t>
          </a:r>
          <a:r>
            <a:rPr lang="en-GB" sz="1600" kern="1200" dirty="0">
              <a:solidFill>
                <a:schemeClr val="tx1"/>
              </a:solidFill>
            </a:rPr>
            <a:t> of the data</a:t>
          </a:r>
          <a:endParaRPr lang="en-US" sz="1600" kern="1200" dirty="0">
            <a:solidFill>
              <a:schemeClr val="tx1"/>
            </a:solidFill>
          </a:endParaRPr>
        </a:p>
      </dsp:txBody>
      <dsp:txXfrm>
        <a:off x="391241" y="180270"/>
        <a:ext cx="5108462" cy="426206"/>
      </dsp:txXfrm>
    </dsp:sp>
    <dsp:sp modelId="{F9771B48-C8C5-8841-9895-D04629100757}">
      <dsp:nvSpPr>
        <dsp:cNvPr id="0" name=""/>
        <dsp:cNvSpPr/>
      </dsp:nvSpPr>
      <dsp:spPr>
        <a:xfrm>
          <a:off x="0" y="1119133"/>
          <a:ext cx="7363680" cy="90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System </a:t>
          </a:r>
          <a:r>
            <a:rPr lang="en-US" sz="1600" b="0" kern="1200" dirty="0"/>
            <a:t>convergence </a:t>
          </a:r>
          <a:r>
            <a:rPr lang="en-GB" sz="1600" b="0" kern="1200" dirty="0"/>
            <a:t>to the nearest Nash equilibrium </a:t>
          </a:r>
        </a:p>
        <a:p>
          <a:pPr marL="171450" lvl="1" indent="-171450" algn="l" defTabSz="711200">
            <a:lnSpc>
              <a:spcPct val="90000"/>
            </a:lnSpc>
            <a:spcBef>
              <a:spcPct val="0"/>
            </a:spcBef>
            <a:spcAft>
              <a:spcPct val="15000"/>
            </a:spcAft>
            <a:buChar char="•"/>
          </a:pPr>
          <a:r>
            <a:rPr lang="en-GB" sz="1600" kern="1200" dirty="0"/>
            <a:t>(Nash Theorem 1951) </a:t>
          </a:r>
          <a:endParaRPr lang="en-US" sz="1600" kern="1200" dirty="0"/>
        </a:p>
      </dsp:txBody>
      <dsp:txXfrm>
        <a:off x="0" y="1119133"/>
        <a:ext cx="7363680" cy="907200"/>
      </dsp:txXfrm>
    </dsp:sp>
    <dsp:sp modelId="{389DECAA-1DA4-2148-AB28-548AC80C4A70}">
      <dsp:nvSpPr>
        <dsp:cNvPr id="0" name=""/>
        <dsp:cNvSpPr/>
      </dsp:nvSpPr>
      <dsp:spPr>
        <a:xfrm>
          <a:off x="368184" y="882973"/>
          <a:ext cx="5154576"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The </a:t>
          </a:r>
          <a:r>
            <a:rPr lang="en-GB" sz="1600" b="1" kern="1200" dirty="0">
              <a:solidFill>
                <a:schemeClr val="tx1"/>
              </a:solidFill>
            </a:rPr>
            <a:t>solution</a:t>
          </a:r>
          <a:r>
            <a:rPr lang="en-GB" sz="1600" kern="1200" dirty="0">
              <a:solidFill>
                <a:schemeClr val="tx1"/>
              </a:solidFill>
            </a:rPr>
            <a:t> of the problem is </a:t>
          </a:r>
          <a:r>
            <a:rPr lang="en-GB" sz="1600" b="1" kern="1200" dirty="0">
              <a:solidFill>
                <a:schemeClr val="tx1"/>
              </a:solidFill>
            </a:rPr>
            <a:t>always</a:t>
          </a:r>
          <a:r>
            <a:rPr lang="en-GB" sz="1600" kern="1200" dirty="0">
              <a:solidFill>
                <a:schemeClr val="tx1"/>
              </a:solidFill>
            </a:rPr>
            <a:t> found </a:t>
          </a:r>
          <a:endParaRPr lang="en-US" sz="1600" kern="1200" dirty="0">
            <a:solidFill>
              <a:schemeClr val="tx1"/>
            </a:solidFill>
          </a:endParaRPr>
        </a:p>
      </dsp:txBody>
      <dsp:txXfrm>
        <a:off x="391241" y="906030"/>
        <a:ext cx="5108462" cy="426206"/>
      </dsp:txXfrm>
    </dsp:sp>
    <dsp:sp modelId="{0D3CCCD1-5F8E-0E47-9623-9815B2677FF1}">
      <dsp:nvSpPr>
        <dsp:cNvPr id="0" name=""/>
        <dsp:cNvSpPr/>
      </dsp:nvSpPr>
      <dsp:spPr>
        <a:xfrm>
          <a:off x="0" y="2348893"/>
          <a:ext cx="7363680" cy="667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Target word</a:t>
          </a:r>
          <a:endParaRPr lang="en-US" sz="1600" kern="1200" dirty="0"/>
        </a:p>
      </dsp:txBody>
      <dsp:txXfrm>
        <a:off x="0" y="2348893"/>
        <a:ext cx="7363680" cy="667800"/>
      </dsp:txXfrm>
    </dsp:sp>
    <dsp:sp modelId="{C475D8B7-F068-3742-A2A0-C0AFD5782F8C}">
      <dsp:nvSpPr>
        <dsp:cNvPr id="0" name=""/>
        <dsp:cNvSpPr/>
      </dsp:nvSpPr>
      <dsp:spPr>
        <a:xfrm>
          <a:off x="368184" y="2112733"/>
          <a:ext cx="5154576"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Most appropriate sense association </a:t>
          </a:r>
          <a:endParaRPr lang="en-US" sz="1600" kern="1200" dirty="0">
            <a:solidFill>
              <a:schemeClr val="tx1"/>
            </a:solidFill>
          </a:endParaRPr>
        </a:p>
      </dsp:txBody>
      <dsp:txXfrm>
        <a:off x="391241" y="2135790"/>
        <a:ext cx="5108462" cy="426206"/>
      </dsp:txXfrm>
    </dsp:sp>
    <dsp:sp modelId="{A45773E9-729B-064A-BEF7-56635C22CA55}">
      <dsp:nvSpPr>
        <dsp:cNvPr id="0" name=""/>
        <dsp:cNvSpPr/>
      </dsp:nvSpPr>
      <dsp:spPr>
        <a:xfrm>
          <a:off x="0" y="3339253"/>
          <a:ext cx="7363680" cy="115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a:t>Continuous optimization problem</a:t>
          </a:r>
          <a:endParaRPr lang="en-US" sz="1600" kern="1200"/>
        </a:p>
        <a:p>
          <a:pPr marL="171450" lvl="1" indent="-171450" algn="l" defTabSz="711200">
            <a:lnSpc>
              <a:spcPct val="90000"/>
            </a:lnSpc>
            <a:spcBef>
              <a:spcPct val="0"/>
            </a:spcBef>
            <a:spcAft>
              <a:spcPct val="15000"/>
            </a:spcAft>
            <a:buChar char="•"/>
          </a:pPr>
          <a:r>
            <a:rPr lang="en-GB" sz="1600" kern="1200" dirty="0"/>
            <a:t>Exploitation of contextual information in a dynamic way</a:t>
          </a:r>
          <a:endParaRPr lang="en-US" sz="1600" kern="1200" dirty="0"/>
        </a:p>
        <a:p>
          <a:pPr marL="342900" lvl="2" indent="-171450" algn="l" defTabSz="711200">
            <a:lnSpc>
              <a:spcPct val="90000"/>
            </a:lnSpc>
            <a:spcBef>
              <a:spcPct val="0"/>
            </a:spcBef>
            <a:spcAft>
              <a:spcPct val="15000"/>
            </a:spcAft>
            <a:buNone/>
          </a:pPr>
          <a:r>
            <a:rPr lang="en-GB" sz="1600" kern="1200" dirty="0"/>
            <a:t>(evolutionary game theoretic framework)</a:t>
          </a:r>
          <a:endParaRPr lang="en-US" sz="1600" kern="1200" dirty="0"/>
        </a:p>
      </dsp:txBody>
      <dsp:txXfrm>
        <a:off x="0" y="3339253"/>
        <a:ext cx="7363680" cy="1159200"/>
      </dsp:txXfrm>
    </dsp:sp>
    <dsp:sp modelId="{EFF39500-15BB-F641-8D72-AF10741D4B83}">
      <dsp:nvSpPr>
        <dsp:cNvPr id="0" name=""/>
        <dsp:cNvSpPr/>
      </dsp:nvSpPr>
      <dsp:spPr>
        <a:xfrm>
          <a:off x="368184" y="3103093"/>
          <a:ext cx="5154576"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WSD</a:t>
          </a:r>
          <a:endParaRPr lang="en-US" sz="1600" kern="1200" dirty="0">
            <a:solidFill>
              <a:schemeClr val="tx1"/>
            </a:solidFill>
          </a:endParaRPr>
        </a:p>
      </dsp:txBody>
      <dsp:txXfrm>
        <a:off x="391241" y="3126150"/>
        <a:ext cx="5108462" cy="426206"/>
      </dsp:txXfrm>
    </dsp:sp>
    <dsp:sp modelId="{673CEEBD-F8C1-5B4E-A109-22A6CE506AC9}">
      <dsp:nvSpPr>
        <dsp:cNvPr id="0" name=""/>
        <dsp:cNvSpPr/>
      </dsp:nvSpPr>
      <dsp:spPr>
        <a:xfrm>
          <a:off x="0" y="4821013"/>
          <a:ext cx="7363680" cy="907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Adaptive to different scenarios and tasks</a:t>
          </a:r>
          <a:endParaRPr lang="en-US" sz="1600" kern="1200" dirty="0"/>
        </a:p>
        <a:p>
          <a:pPr marL="171450" lvl="1" indent="-171450" algn="l" defTabSz="711200">
            <a:lnSpc>
              <a:spcPct val="90000"/>
            </a:lnSpc>
            <a:spcBef>
              <a:spcPct val="0"/>
            </a:spcBef>
            <a:spcAft>
              <a:spcPct val="15000"/>
            </a:spcAft>
            <a:buChar char="•"/>
          </a:pPr>
          <a:r>
            <a:rPr lang="en-GB" sz="1600" b="0" kern="1200" dirty="0"/>
            <a:t>Unsupervised / Semi-supervised</a:t>
          </a:r>
          <a:endParaRPr lang="en-US" sz="1600" kern="1200" dirty="0"/>
        </a:p>
      </dsp:txBody>
      <dsp:txXfrm>
        <a:off x="0" y="4821013"/>
        <a:ext cx="7363680" cy="907200"/>
      </dsp:txXfrm>
    </dsp:sp>
    <dsp:sp modelId="{1270CC7E-50C8-D345-A3C6-9051F0EA85E7}">
      <dsp:nvSpPr>
        <dsp:cNvPr id="0" name=""/>
        <dsp:cNvSpPr/>
      </dsp:nvSpPr>
      <dsp:spPr>
        <a:xfrm>
          <a:off x="368184" y="4584853"/>
          <a:ext cx="5154576" cy="4723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Versatile approach</a:t>
          </a:r>
          <a:endParaRPr lang="en-US" sz="1600" kern="1200">
            <a:solidFill>
              <a:schemeClr val="tx1"/>
            </a:solidFill>
          </a:endParaRPr>
        </a:p>
      </dsp:txBody>
      <dsp:txXfrm>
        <a:off x="391241" y="4607910"/>
        <a:ext cx="5108462"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CEBA3-AFD6-5A42-9FB5-7B68A448901C}">
      <dsp:nvSpPr>
        <dsp:cNvPr id="0" name=""/>
        <dsp:cNvSpPr/>
      </dsp:nvSpPr>
      <dsp:spPr>
        <a:xfrm>
          <a:off x="0" y="282687"/>
          <a:ext cx="10951859" cy="2139871"/>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9986" tIns="374904" rIns="849986" bIns="56896" numCol="1" spcCol="1270" anchor="t" anchorCtr="0">
          <a:noAutofit/>
        </a:bodyPr>
        <a:lstStyle/>
        <a:p>
          <a:pPr marL="171450" lvl="1" indent="-171450" algn="l" defTabSz="755650">
            <a:lnSpc>
              <a:spcPct val="100000"/>
            </a:lnSpc>
            <a:spcBef>
              <a:spcPct val="0"/>
            </a:spcBef>
            <a:spcAft>
              <a:spcPct val="15000"/>
            </a:spcAft>
            <a:buChar char="•"/>
          </a:pPr>
          <a:r>
            <a:rPr lang="en-US" sz="1700" kern="1200" dirty="0"/>
            <a:t>Our unsupervised system performs better than any other unsupervised algorithm in all datasets</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The performance of our system is more stable on the four datasets</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The comparison with semi-supervised systems shows that our system always performs better than the most frequent sense heuristic when we use information from sense-labeled corpora</a:t>
          </a:r>
          <a:endParaRPr lang="en-GR" sz="1700" kern="1200" dirty="0"/>
        </a:p>
      </dsp:txBody>
      <dsp:txXfrm>
        <a:off x="0" y="282687"/>
        <a:ext cx="10951859" cy="2139871"/>
      </dsp:txXfrm>
    </dsp:sp>
    <dsp:sp modelId="{4443D7BC-B182-834D-A588-F03AAF3D9539}">
      <dsp:nvSpPr>
        <dsp:cNvPr id="0" name=""/>
        <dsp:cNvSpPr/>
      </dsp:nvSpPr>
      <dsp:spPr>
        <a:xfrm>
          <a:off x="547593" y="17007"/>
          <a:ext cx="7666302"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9768" tIns="0" rIns="289768" bIns="0" numCol="1" spcCol="1270" anchor="ctr" anchorCtr="0">
          <a:noAutofit/>
        </a:bodyPr>
        <a:lstStyle/>
        <a:p>
          <a:pPr marL="0" lvl="0" indent="0" algn="l" defTabSz="800100">
            <a:lnSpc>
              <a:spcPct val="90000"/>
            </a:lnSpc>
            <a:spcBef>
              <a:spcPct val="0"/>
            </a:spcBef>
            <a:spcAft>
              <a:spcPct val="35000"/>
            </a:spcAft>
            <a:buNone/>
          </a:pPr>
          <a:r>
            <a:rPr lang="en-US" sz="1800" kern="1200"/>
            <a:t>WordNet:</a:t>
          </a:r>
          <a:endParaRPr lang="en-GR" sz="1800" kern="1200"/>
        </a:p>
      </dsp:txBody>
      <dsp:txXfrm>
        <a:off x="573532" y="42946"/>
        <a:ext cx="7614424" cy="479482"/>
      </dsp:txXfrm>
    </dsp:sp>
    <dsp:sp modelId="{7AE2683C-5940-8F49-96FE-34B4F9ED052C}">
      <dsp:nvSpPr>
        <dsp:cNvPr id="0" name=""/>
        <dsp:cNvSpPr/>
      </dsp:nvSpPr>
      <dsp:spPr>
        <a:xfrm>
          <a:off x="0" y="2785439"/>
          <a:ext cx="10951859" cy="164056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9986" tIns="374904" rIns="849986" bIns="56896" numCol="1" spcCol="1270" anchor="t" anchorCtr="0">
          <a:noAutofit/>
        </a:bodyPr>
        <a:lstStyle/>
        <a:p>
          <a:pPr marL="171450" lvl="1" indent="-171450" algn="l" defTabSz="755650">
            <a:lnSpc>
              <a:spcPct val="100000"/>
            </a:lnSpc>
            <a:spcBef>
              <a:spcPct val="0"/>
            </a:spcBef>
            <a:spcAft>
              <a:spcPct val="15000"/>
            </a:spcAft>
            <a:buChar char="•"/>
          </a:pPr>
          <a:r>
            <a:rPr lang="en-US" sz="1700" kern="1200" dirty="0"/>
            <a:t>The performance of our system is close to the results obtained with </a:t>
          </a:r>
          <a:r>
            <a:rPr lang="en-US" sz="1700" kern="1200" dirty="0" err="1"/>
            <a:t>Babelfy</a:t>
          </a:r>
          <a:r>
            <a:rPr lang="en-US" sz="1700" kern="1200" dirty="0"/>
            <a:t> on S13 and substantially higher on KORE50</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It is also difficult to exploit distributional information on this data set because the sentences are short and, in many cases, cryptic. </a:t>
          </a:r>
          <a:endParaRPr lang="en-GR" sz="1700" kern="1200" dirty="0"/>
        </a:p>
      </dsp:txBody>
      <dsp:txXfrm>
        <a:off x="0" y="2785439"/>
        <a:ext cx="10951859" cy="1640560"/>
      </dsp:txXfrm>
    </dsp:sp>
    <dsp:sp modelId="{36FB3ABF-EFD2-7241-8728-CA42F826140F}">
      <dsp:nvSpPr>
        <dsp:cNvPr id="0" name=""/>
        <dsp:cNvSpPr/>
      </dsp:nvSpPr>
      <dsp:spPr>
        <a:xfrm>
          <a:off x="547593" y="2519759"/>
          <a:ext cx="7666302"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9768" tIns="0" rIns="289768" bIns="0" numCol="1" spcCol="1270" anchor="ctr" anchorCtr="0">
          <a:noAutofit/>
        </a:bodyPr>
        <a:lstStyle/>
        <a:p>
          <a:pPr marL="0" lvl="0" indent="0" algn="l" defTabSz="800100">
            <a:lnSpc>
              <a:spcPct val="90000"/>
            </a:lnSpc>
            <a:spcBef>
              <a:spcPct val="0"/>
            </a:spcBef>
            <a:spcAft>
              <a:spcPct val="35000"/>
            </a:spcAft>
            <a:buNone/>
          </a:pPr>
          <a:r>
            <a:rPr lang="en-US" sz="1800" kern="1200"/>
            <a:t>BabelNet: </a:t>
          </a:r>
          <a:endParaRPr lang="en-GR" sz="1800" kern="1200"/>
        </a:p>
      </dsp:txBody>
      <dsp:txXfrm>
        <a:off x="573532" y="2545698"/>
        <a:ext cx="7614424"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4A69E-409B-48E4-B1A1-732EAC29678B}">
      <dsp:nvSpPr>
        <dsp:cNvPr id="0" name=""/>
        <dsp:cNvSpPr/>
      </dsp:nvSpPr>
      <dsp:spPr>
        <a:xfrm>
          <a:off x="0" y="14386"/>
          <a:ext cx="10277476" cy="10056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047CB-E6B1-4A87-B885-D693668B0202}">
      <dsp:nvSpPr>
        <dsp:cNvPr id="0" name=""/>
        <dsp:cNvSpPr/>
      </dsp:nvSpPr>
      <dsp:spPr>
        <a:xfrm>
          <a:off x="172858" y="349068"/>
          <a:ext cx="314288" cy="3142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2E9967-F5F2-4D3B-B40A-8C66964B2B59}">
      <dsp:nvSpPr>
        <dsp:cNvPr id="0" name=""/>
        <dsp:cNvSpPr/>
      </dsp:nvSpPr>
      <dsp:spPr>
        <a:xfrm>
          <a:off x="665046" y="21893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A new method for WSD</a:t>
          </a:r>
        </a:p>
      </dsp:txBody>
      <dsp:txXfrm>
        <a:off x="665046" y="218930"/>
        <a:ext cx="4624864" cy="571433"/>
      </dsp:txXfrm>
    </dsp:sp>
    <dsp:sp modelId="{1541BC45-A3FB-46B0-A62F-E042EB8A70D8}">
      <dsp:nvSpPr>
        <dsp:cNvPr id="0" name=""/>
        <dsp:cNvSpPr/>
      </dsp:nvSpPr>
      <dsp:spPr>
        <a:xfrm>
          <a:off x="5278180" y="94469"/>
          <a:ext cx="4991961" cy="911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Evolutionary Game Theory</a:t>
          </a:r>
        </a:p>
        <a:p>
          <a:pPr marL="0" lvl="0" indent="0" algn="l" defTabSz="488950">
            <a:lnSpc>
              <a:spcPct val="100000"/>
            </a:lnSpc>
            <a:spcBef>
              <a:spcPct val="0"/>
            </a:spcBef>
            <a:spcAft>
              <a:spcPct val="35000"/>
            </a:spcAft>
            <a:buNone/>
          </a:pPr>
          <a:r>
            <a:rPr lang="en-US" sz="1100" b="0" kern="1200" dirty="0"/>
            <a:t>Similarity measures that perform better</a:t>
          </a:r>
        </a:p>
        <a:p>
          <a:pPr marL="0" lvl="0" indent="0" algn="l" defTabSz="488950">
            <a:lnSpc>
              <a:spcPct val="100000"/>
            </a:lnSpc>
            <a:spcBef>
              <a:spcPct val="0"/>
            </a:spcBef>
            <a:spcAft>
              <a:spcPct val="35000"/>
            </a:spcAft>
            <a:buNone/>
          </a:pPr>
          <a:r>
            <a:rPr lang="en-US" sz="1100" b="0" kern="1200" dirty="0"/>
            <a:t>Continuation of knowledge-based, graph-based approaches</a:t>
          </a:r>
        </a:p>
      </dsp:txBody>
      <dsp:txXfrm>
        <a:off x="5278180" y="94469"/>
        <a:ext cx="4991961" cy="911658"/>
      </dsp:txXfrm>
    </dsp:sp>
    <dsp:sp modelId="{EB0D457A-6BCB-4AF0-BB7E-2E066A58D9BE}">
      <dsp:nvSpPr>
        <dsp:cNvPr id="0" name=""/>
        <dsp:cNvSpPr/>
      </dsp:nvSpPr>
      <dsp:spPr>
        <a:xfrm>
          <a:off x="0" y="1151909"/>
          <a:ext cx="10277476" cy="10423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AA7F8-B3D0-400E-A67B-DDC17BEA3ED4}">
      <dsp:nvSpPr>
        <dsp:cNvPr id="0" name=""/>
        <dsp:cNvSpPr/>
      </dsp:nvSpPr>
      <dsp:spPr>
        <a:xfrm>
          <a:off x="172858" y="1515947"/>
          <a:ext cx="314288" cy="3142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9490B-FFC6-448B-BAA8-1C90DE7CCCAB}">
      <dsp:nvSpPr>
        <dsp:cNvPr id="0" name=""/>
        <dsp:cNvSpPr/>
      </dsp:nvSpPr>
      <dsp:spPr>
        <a:xfrm>
          <a:off x="623838" y="1385494"/>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GB" sz="1600" kern="1200" dirty="0"/>
            <a:t>WSD as a constraint-satisfaction problem</a:t>
          </a:r>
          <a:endParaRPr lang="en-US" sz="1600" kern="1200" dirty="0"/>
        </a:p>
      </dsp:txBody>
      <dsp:txXfrm>
        <a:off x="623838" y="1385494"/>
        <a:ext cx="4624864" cy="571433"/>
      </dsp:txXfrm>
    </dsp:sp>
    <dsp:sp modelId="{1998ABC9-C967-4863-AD66-7969C29FF799}">
      <dsp:nvSpPr>
        <dsp:cNvPr id="0" name=""/>
        <dsp:cNvSpPr/>
      </dsp:nvSpPr>
      <dsp:spPr>
        <a:xfrm>
          <a:off x="5284870" y="1247059"/>
          <a:ext cx="4991961" cy="852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Consistency in the assignment of senses to related words</a:t>
          </a:r>
          <a:endParaRPr lang="en-US" sz="1100" b="0" kern="1200" dirty="0"/>
        </a:p>
        <a:p>
          <a:pPr marL="0" lvl="0" indent="0" algn="l" defTabSz="488950">
            <a:lnSpc>
              <a:spcPct val="100000"/>
            </a:lnSpc>
            <a:spcBef>
              <a:spcPct val="0"/>
            </a:spcBef>
            <a:spcAft>
              <a:spcPct val="35000"/>
            </a:spcAft>
            <a:buNone/>
          </a:pPr>
          <a:r>
            <a:rPr lang="en-GB" sz="1100" b="0" kern="1200" dirty="0"/>
            <a:t>Development </a:t>
          </a:r>
          <a:r>
            <a:rPr lang="en-US" sz="1100" b="0" kern="1200" dirty="0"/>
            <a:t>of contextual coherence on the assignment of senses (c</a:t>
          </a:r>
          <a:r>
            <a:rPr lang="en-GB" sz="1100" b="0" kern="1200" dirty="0" err="1"/>
            <a:t>haracteristic</a:t>
          </a:r>
          <a:r>
            <a:rPr lang="en-GB" sz="1100" b="0" kern="1200" dirty="0"/>
            <a:t> missing in many state-of-the-art systems)</a:t>
          </a:r>
          <a:endParaRPr lang="en-US" sz="1100" b="0" kern="1200" dirty="0"/>
        </a:p>
      </dsp:txBody>
      <dsp:txXfrm>
        <a:off x="5284870" y="1247059"/>
        <a:ext cx="4991961" cy="852064"/>
      </dsp:txXfrm>
    </dsp:sp>
    <dsp:sp modelId="{354E3EC9-B621-4F76-B8EF-64EB843E4AA3}">
      <dsp:nvSpPr>
        <dsp:cNvPr id="0" name=""/>
        <dsp:cNvSpPr/>
      </dsp:nvSpPr>
      <dsp:spPr>
        <a:xfrm>
          <a:off x="0" y="2337130"/>
          <a:ext cx="10277476" cy="586581"/>
        </a:xfrm>
        <a:prstGeom prst="roundRect">
          <a:avLst>
            <a:gd name="adj" fmla="val 10000"/>
          </a:avLst>
        </a:prstGeom>
        <a:solidFill>
          <a:srgbClr val="002060"/>
        </a:solidFill>
        <a:ln>
          <a:noFill/>
        </a:ln>
        <a:effectLst/>
      </dsp:spPr>
      <dsp:style>
        <a:lnRef idx="0">
          <a:scrgbClr r="0" g="0" b="0"/>
        </a:lnRef>
        <a:fillRef idx="1">
          <a:scrgbClr r="0" g="0" b="0"/>
        </a:fillRef>
        <a:effectRef idx="0">
          <a:scrgbClr r="0" g="0" b="0"/>
        </a:effectRef>
        <a:fontRef idx="minor"/>
      </dsp:style>
    </dsp:sp>
    <dsp:sp modelId="{EFCBE9C7-B7C1-4556-A9C5-65DB112884D9}">
      <dsp:nvSpPr>
        <dsp:cNvPr id="0" name=""/>
        <dsp:cNvSpPr/>
      </dsp:nvSpPr>
      <dsp:spPr>
        <a:xfrm>
          <a:off x="172858" y="2473277"/>
          <a:ext cx="314288" cy="3142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57AA9C-C186-4DCE-B210-E07F7374320E}">
      <dsp:nvSpPr>
        <dsp:cNvPr id="0" name=""/>
        <dsp:cNvSpPr/>
      </dsp:nvSpPr>
      <dsp:spPr>
        <a:xfrm>
          <a:off x="625642" y="2338225"/>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kern="1200" dirty="0"/>
            <a:t>Replicator dynamics equation </a:t>
          </a:r>
        </a:p>
      </dsp:txBody>
      <dsp:txXfrm>
        <a:off x="625642" y="2338225"/>
        <a:ext cx="4624864" cy="571433"/>
      </dsp:txXfrm>
    </dsp:sp>
    <dsp:sp modelId="{81971265-7257-4D96-96E1-C255012610AB}">
      <dsp:nvSpPr>
        <dsp:cNvPr id="0" name=""/>
        <dsp:cNvSpPr/>
      </dsp:nvSpPr>
      <dsp:spPr>
        <a:xfrm>
          <a:off x="5284870" y="2344705"/>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Best labelling assignment</a:t>
          </a:r>
        </a:p>
      </dsp:txBody>
      <dsp:txXfrm>
        <a:off x="5284870" y="2344705"/>
        <a:ext cx="4991961" cy="571433"/>
      </dsp:txXfrm>
    </dsp:sp>
    <dsp:sp modelId="{010172C4-F772-4D8D-BE39-95175CE9AD52}">
      <dsp:nvSpPr>
        <dsp:cNvPr id="0" name=""/>
        <dsp:cNvSpPr/>
      </dsp:nvSpPr>
      <dsp:spPr>
        <a:xfrm>
          <a:off x="0" y="3066571"/>
          <a:ext cx="10277476" cy="67707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735866-22C2-4963-85B3-1838C7C94274}">
      <dsp:nvSpPr>
        <dsp:cNvPr id="0" name=""/>
        <dsp:cNvSpPr/>
      </dsp:nvSpPr>
      <dsp:spPr>
        <a:xfrm>
          <a:off x="172858" y="3247964"/>
          <a:ext cx="314288" cy="31428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6B4029-FD29-4A51-9136-5FE75216EE13}">
      <dsp:nvSpPr>
        <dsp:cNvPr id="0" name=""/>
        <dsp:cNvSpPr/>
      </dsp:nvSpPr>
      <dsp:spPr>
        <a:xfrm>
          <a:off x="618705" y="310366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Versatile</a:t>
          </a:r>
        </a:p>
      </dsp:txBody>
      <dsp:txXfrm>
        <a:off x="618705" y="3103660"/>
        <a:ext cx="4624864" cy="571433"/>
      </dsp:txXfrm>
    </dsp:sp>
    <dsp:sp modelId="{0C1440DA-CE15-A84D-9805-875079B1BBAA}">
      <dsp:nvSpPr>
        <dsp:cNvPr id="0" name=""/>
        <dsp:cNvSpPr/>
      </dsp:nvSpPr>
      <dsp:spPr>
        <a:xfrm>
          <a:off x="5284870" y="3119391"/>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Unsupervised</a:t>
          </a:r>
          <a:endParaRPr lang="en-US" sz="1100" kern="1200" dirty="0"/>
        </a:p>
        <a:p>
          <a:pPr marL="0" lvl="0" indent="0" algn="l" defTabSz="488950">
            <a:lnSpc>
              <a:spcPct val="100000"/>
            </a:lnSpc>
            <a:spcBef>
              <a:spcPct val="0"/>
            </a:spcBef>
            <a:spcAft>
              <a:spcPct val="35000"/>
            </a:spcAft>
            <a:buNone/>
          </a:pPr>
          <a:r>
            <a:rPr lang="en-GB" sz="1100" b="0" kern="1200" dirty="0"/>
            <a:t>Semi-supervised</a:t>
          </a:r>
          <a:endParaRPr lang="en-US" sz="1100" kern="1200" dirty="0"/>
        </a:p>
      </dsp:txBody>
      <dsp:txXfrm>
        <a:off x="5284870" y="3119391"/>
        <a:ext cx="4991961" cy="571433"/>
      </dsp:txXfrm>
    </dsp:sp>
    <dsp:sp modelId="{D9E869CE-5F16-4FD7-8430-D9725C858969}">
      <dsp:nvSpPr>
        <dsp:cNvPr id="0" name=""/>
        <dsp:cNvSpPr/>
      </dsp:nvSpPr>
      <dsp:spPr>
        <a:xfrm>
          <a:off x="0" y="3886503"/>
          <a:ext cx="10277476" cy="102800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47176-0B5A-41CB-95BE-49515F248597}">
      <dsp:nvSpPr>
        <dsp:cNvPr id="0" name=""/>
        <dsp:cNvSpPr/>
      </dsp:nvSpPr>
      <dsp:spPr>
        <a:xfrm>
          <a:off x="172858" y="4243360"/>
          <a:ext cx="314288" cy="31428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7310DD-C274-48ED-9E11-A5ED826DB981}">
      <dsp:nvSpPr>
        <dsp:cNvPr id="0" name=""/>
        <dsp:cNvSpPr/>
      </dsp:nvSpPr>
      <dsp:spPr>
        <a:xfrm>
          <a:off x="646223" y="4114788"/>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Competitive compared to state-of-the-art systems</a:t>
          </a:r>
        </a:p>
      </dsp:txBody>
      <dsp:txXfrm>
        <a:off x="646223" y="4114788"/>
        <a:ext cx="4624864" cy="571433"/>
      </dsp:txXfrm>
    </dsp:sp>
    <dsp:sp modelId="{3C9168A5-9B55-4A5B-9205-592E3112A906}">
      <dsp:nvSpPr>
        <dsp:cNvPr id="0" name=""/>
        <dsp:cNvSpPr/>
      </dsp:nvSpPr>
      <dsp:spPr>
        <a:xfrm>
          <a:off x="5284870" y="3969327"/>
          <a:ext cx="4991961" cy="862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Considers the influence of each word on the others</a:t>
          </a:r>
        </a:p>
        <a:p>
          <a:pPr marL="0" lvl="0" indent="0" algn="l" defTabSz="488950">
            <a:lnSpc>
              <a:spcPct val="100000"/>
            </a:lnSpc>
            <a:spcBef>
              <a:spcPct val="0"/>
            </a:spcBef>
            <a:spcAft>
              <a:spcPct val="35000"/>
            </a:spcAft>
            <a:buNone/>
          </a:pPr>
          <a:r>
            <a:rPr lang="en-US" sz="1100" b="0" kern="1200" dirty="0"/>
            <a:t>Imposes sense compatibility among each sense before assigning a meaning</a:t>
          </a:r>
        </a:p>
        <a:p>
          <a:pPr marL="0" lvl="0" indent="0" algn="l" defTabSz="488950">
            <a:lnSpc>
              <a:spcPct val="100000"/>
            </a:lnSpc>
            <a:spcBef>
              <a:spcPct val="0"/>
            </a:spcBef>
            <a:spcAft>
              <a:spcPct val="35000"/>
            </a:spcAft>
            <a:buNone/>
          </a:pPr>
          <a:r>
            <a:rPr lang="en-US" sz="1100" b="0" kern="1200" dirty="0"/>
            <a:t>The meaning of a word depends only on words that share a proximity relation and on those that enjoy a high distributional similarity</a:t>
          </a:r>
        </a:p>
      </dsp:txBody>
      <dsp:txXfrm>
        <a:off x="5284870" y="3969327"/>
        <a:ext cx="4991961" cy="86235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A0AC88-CDE7-7B40-85BE-0D0004E83169}"/>
              </a:ext>
            </a:extLst>
          </p:cNvPr>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a:extLst>
              <a:ext uri="{FF2B5EF4-FFF2-40B4-BE49-F238E27FC236}">
                <a16:creationId xmlns:a16="http://schemas.microsoft.com/office/drawing/2014/main" id="{FB302900-9EC0-F44E-B22D-EED3DE944A48}"/>
              </a:ext>
            </a:extLst>
          </p:cNvPr>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A407BF7A-3ED8-D842-B915-3A2452B7907E}" type="datetimeFigureOut">
              <a:rPr lang="en-GR" smtClean="0"/>
              <a:t>8/2/21</a:t>
            </a:fld>
            <a:endParaRPr lang="en-GR"/>
          </a:p>
        </p:txBody>
      </p:sp>
      <p:sp>
        <p:nvSpPr>
          <p:cNvPr id="4" name="Footer Placeholder 3">
            <a:extLst>
              <a:ext uri="{FF2B5EF4-FFF2-40B4-BE49-F238E27FC236}">
                <a16:creationId xmlns:a16="http://schemas.microsoft.com/office/drawing/2014/main" id="{D7312582-EA6C-A84A-AE5B-19D46EF5C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5" name="Slide Number Placeholder 4">
            <a:extLst>
              <a:ext uri="{FF2B5EF4-FFF2-40B4-BE49-F238E27FC236}">
                <a16:creationId xmlns:a16="http://schemas.microsoft.com/office/drawing/2014/main" id="{00A3C6DB-D857-0A46-99EB-6B4073161A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EEB8D4-5F2C-2B42-8D2E-ED8700D22A70}" type="slidenum">
              <a:rPr lang="en-GR" smtClean="0"/>
              <a:t>‹#›</a:t>
            </a:fld>
            <a:endParaRPr lang="en-GR"/>
          </a:p>
        </p:txBody>
      </p:sp>
    </p:spTree>
    <p:extLst>
      <p:ext uri="{BB962C8B-B14F-4D97-AF65-F5344CB8AC3E}">
        <p14:creationId xmlns:p14="http://schemas.microsoft.com/office/powerpoint/2010/main" val="3709735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47762C5-3D12-8548-9466-A1EB4B25D887}" type="datetimeFigureOut">
              <a:rPr lang="en-GR" smtClean="0"/>
              <a:t>8/2/21</a:t>
            </a:fld>
            <a:endParaRPr lang="en-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R"/>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9AF4C-95C0-8842-99C1-47754878ECD7}" type="slidenum">
              <a:rPr lang="en-GR" smtClean="0"/>
              <a:t>‹#›</a:t>
            </a:fld>
            <a:endParaRPr lang="en-GR"/>
          </a:p>
        </p:txBody>
      </p:sp>
    </p:spTree>
    <p:extLst>
      <p:ext uri="{BB962C8B-B14F-4D97-AF65-F5344CB8AC3E}">
        <p14:creationId xmlns:p14="http://schemas.microsoft.com/office/powerpoint/2010/main" val="47498097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l-GR"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a:t>
            </a:fld>
            <a:endParaRPr lang="en-GR"/>
          </a:p>
        </p:txBody>
      </p:sp>
    </p:spTree>
    <p:extLst>
      <p:ext uri="{BB962C8B-B14F-4D97-AF65-F5344CB8AC3E}">
        <p14:creationId xmlns:p14="http://schemas.microsoft.com/office/powerpoint/2010/main" val="72004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10</a:t>
            </a:fld>
            <a:endParaRPr lang="en-GR"/>
          </a:p>
        </p:txBody>
      </p:sp>
    </p:spTree>
    <p:extLst>
      <p:ext uri="{BB962C8B-B14F-4D97-AF65-F5344CB8AC3E}">
        <p14:creationId xmlns:p14="http://schemas.microsoft.com/office/powerpoint/2010/main" val="289006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GR" dirty="0"/>
              </a:p>
            </p:txBody>
          </p:sp>
        </mc:Choice>
        <mc:Fallback xmlns="">
          <p:sp>
            <p:nvSpPr>
              <p:cNvPr id="3" name="Notes Placeholder 2"/>
              <p:cNvSpPr>
                <a:spLocks noGrp="1"/>
              </p:cNvSpPr>
              <p:nvPr>
                <p:ph type="body" idx="1"/>
              </p:nvPr>
            </p:nvSpPr>
            <p:spPr/>
            <p:txBody>
              <a:bodyPr/>
              <a:lstStyle/>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r>
                  <a:rPr lang="en-US" sz="1200" b="0" i="0">
                    <a:latin typeface="Cambria Math" panose="02040503050406030204" pitchFamily="18" charset="0"/>
                  </a:rPr>
                  <a:t>𝑟_ℎ</a:t>
                </a:r>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11</a:t>
            </a:fld>
            <a:endParaRPr lang="en-GR"/>
          </a:p>
        </p:txBody>
      </p:sp>
    </p:spTree>
    <p:extLst>
      <p:ext uri="{BB962C8B-B14F-4D97-AF65-F5344CB8AC3E}">
        <p14:creationId xmlns:p14="http://schemas.microsoft.com/office/powerpoint/2010/main" val="52524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l-GR" dirty="0"/>
              </a:p>
            </p:txBody>
          </p:sp>
        </mc:Choice>
        <mc:Fallback xmlns="">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a:t>
                </a:r>
              </a:p>
              <a:p>
                <a:pPr rtl="0"/>
                <a:endParaRPr lang="en-US"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ομοιότητες ανά ζεύγη εννοιών χρησιμοποιούνται για να φτιαχτεί ο πίνακας Ζ. Οι αποδόσεις (των στρατηγικών) για κάθε παιχνίδι ανάμεσα σε μια λέξη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a:solidFill>
                      <a:schemeClr val="tx1"/>
                    </a:solidFill>
                    <a:effectLst/>
                    <a:latin typeface="+mn-lt"/>
                    <a:ea typeface="+mn-ea"/>
                    <a:cs typeface="+mn-cs"/>
                  </a:rPr>
                  <a:t>j</a:t>
                </a:r>
                <a:r>
                  <a:rPr lang="el-GR" sz="1200" kern="1200" dirty="0">
                    <a:solidFill>
                      <a:schemeClr val="tx1"/>
                    </a:solidFill>
                    <a:effectLst/>
                    <a:latin typeface="+mn-lt"/>
                    <a:ea typeface="+mn-ea"/>
                    <a:cs typeface="+mn-cs"/>
                  </a:rPr>
                  <a:t>, λαμβάνονται από τον αντίστοιχο </a:t>
                </a:r>
                <a:r>
                  <a:rPr lang="el-GR" sz="1200" kern="1200" dirty="0" err="1">
                    <a:solidFill>
                      <a:schemeClr val="tx1"/>
                    </a:solidFill>
                    <a:effectLst/>
                    <a:latin typeface="+mn-lt"/>
                    <a:ea typeface="+mn-ea"/>
                    <a:cs typeface="+mn-cs"/>
                  </a:rPr>
                  <a:t>υποπίνακα</a:t>
                </a:r>
                <a:r>
                  <a:rPr lang="el-GR"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𝑍</a:t>
                </a:r>
                <a:r>
                  <a:rPr lang="en-GR"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𝑀</a:t>
                </a:r>
                <a:r>
                  <a:rPr lang="en-GR"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𝑖 |</a:t>
                </a:r>
                <a:r>
                  <a:rPr lang="el-GR"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𝑀</a:t>
                </a:r>
                <a:r>
                  <a:rPr lang="en-GR"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𝑗</a:t>
                </a:r>
                <a:r>
                  <a:rPr lang="el-GR" sz="1200" i="0" kern="1200">
                    <a:solidFill>
                      <a:schemeClr val="tx1"/>
                    </a:solidFill>
                    <a:effectLst/>
                    <a:latin typeface="+mn-lt"/>
                    <a:ea typeface="+mn-ea"/>
                    <a:cs typeface="+mn-cs"/>
                  </a:rPr>
                  <a:t> |</a:t>
                </a:r>
                <a:r>
                  <a:rPr lang="en-GR"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διάστασης  </a:t>
                </a:r>
                <a:r>
                  <a:rPr lang="en-US" sz="1200" kern="1200" dirty="0">
                    <a:solidFill>
                      <a:schemeClr val="tx1"/>
                    </a:solidFill>
                    <a:effectLst/>
                    <a:latin typeface="+mn-lt"/>
                    <a:ea typeface="+mn-ea"/>
                    <a:cs typeface="+mn-cs"/>
                  </a:rPr>
                  <a:t>mi</a:t>
                </a:r>
                <a:r>
                  <a:rPr lang="el-GR"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m</a:t>
                </a:r>
                <a:r>
                  <a:rPr lang="el-GR" sz="1200" kern="1200" dirty="0">
                    <a:solidFill>
                      <a:schemeClr val="tx1"/>
                    </a:solidFill>
                    <a:effectLst/>
                    <a:latin typeface="+mn-lt"/>
                    <a:ea typeface="+mn-ea"/>
                    <a:cs typeface="+mn-cs"/>
                  </a:rPr>
                  <a:t>j όπου τα </a:t>
                </a:r>
                <a:r>
                  <a:rPr lang="el-GR" sz="1200" kern="1200" dirty="0" err="1">
                    <a:solidFill>
                      <a:schemeClr val="tx1"/>
                    </a:solidFill>
                    <a:effectLst/>
                    <a:latin typeface="+mn-lt"/>
                    <a:ea typeface="+mn-ea"/>
                    <a:cs typeface="+mn-cs"/>
                  </a:rPr>
                  <a:t>mi</a:t>
                </a:r>
                <a:r>
                  <a:rPr lang="el-GR" sz="1200" kern="1200" dirty="0">
                    <a:solidFill>
                      <a:schemeClr val="tx1"/>
                    </a:solidFill>
                    <a:effectLst/>
                    <a:latin typeface="+mn-lt"/>
                    <a:ea typeface="+mn-ea"/>
                    <a:cs typeface="+mn-cs"/>
                  </a:rPr>
                  <a:t> και </a:t>
                </a:r>
                <a:r>
                  <a:rPr lang="el-GR" sz="1200" kern="1200" dirty="0" err="1">
                    <a:solidFill>
                      <a:schemeClr val="tx1"/>
                    </a:solidFill>
                    <a:effectLst/>
                    <a:latin typeface="+mn-lt"/>
                    <a:ea typeface="+mn-ea"/>
                    <a:cs typeface="+mn-cs"/>
                  </a:rPr>
                  <a:t>mj</a:t>
                </a:r>
                <a:r>
                  <a:rPr lang="el-GR" sz="1200" kern="1200" dirty="0">
                    <a:solidFill>
                      <a:schemeClr val="tx1"/>
                    </a:solidFill>
                    <a:effectLst/>
                    <a:latin typeface="+mn-lt"/>
                    <a:ea typeface="+mn-ea"/>
                    <a:cs typeface="+mn-cs"/>
                  </a:rPr>
                  <a:t> είναι ο </a:t>
                </a:r>
                <a:r>
                  <a:rPr lang="el-GR" sz="1200" kern="1200" dirty="0" err="1">
                    <a:solidFill>
                      <a:schemeClr val="tx1"/>
                    </a:solidFill>
                    <a:effectLst/>
                    <a:latin typeface="+mn-lt"/>
                    <a:ea typeface="+mn-ea"/>
                    <a:cs typeface="+mn-cs"/>
                  </a:rPr>
                  <a:t>πληθικός</a:t>
                </a:r>
                <a:r>
                  <a:rPr lang="el-GR" sz="1200" kern="1200" dirty="0">
                    <a:solidFill>
                      <a:schemeClr val="tx1"/>
                    </a:solidFill>
                    <a:effectLst/>
                    <a:latin typeface="+mn-lt"/>
                    <a:ea typeface="+mn-ea"/>
                    <a:cs typeface="+mn-cs"/>
                  </a:rPr>
                  <a:t> αριθμός των συνόλων εννοιών </a:t>
                </a:r>
                <a:r>
                  <a:rPr lang="el-GR" sz="1200" kern="1200" dirty="0" err="1">
                    <a:solidFill>
                      <a:schemeClr val="tx1"/>
                    </a:solidFill>
                    <a:effectLst/>
                    <a:latin typeface="+mn-lt"/>
                    <a:ea typeface="+mn-ea"/>
                    <a:cs typeface="+mn-cs"/>
                  </a:rPr>
                  <a:t>Mi</a:t>
                </a:r>
                <a:r>
                  <a:rPr lang="el-GR" sz="1200" kern="1200" dirty="0">
                    <a:solidFill>
                      <a:schemeClr val="tx1"/>
                    </a:solidFill>
                    <a:effectLst/>
                    <a:latin typeface="+mn-lt"/>
                    <a:ea typeface="+mn-ea"/>
                    <a:cs typeface="+mn-cs"/>
                  </a:rPr>
                  <a:t> και </a:t>
                </a:r>
                <a:r>
                  <a:rPr lang="el-GR" sz="1200" kern="1200" dirty="0" err="1">
                    <a:solidFill>
                      <a:schemeClr val="tx1"/>
                    </a:solidFill>
                    <a:effectLst/>
                    <a:latin typeface="+mn-lt"/>
                    <a:ea typeface="+mn-ea"/>
                    <a:cs typeface="+mn-cs"/>
                  </a:rPr>
                  <a:t>Mj</a:t>
                </a:r>
                <a:r>
                  <a:rPr lang="el-GR" sz="1200" kern="1200" dirty="0">
                    <a:solidFill>
                      <a:schemeClr val="tx1"/>
                    </a:solidFill>
                    <a:effectLst/>
                    <a:latin typeface="+mn-lt"/>
                    <a:ea typeface="+mn-ea"/>
                    <a:cs typeface="+mn-cs"/>
                  </a:rPr>
                  <a:t>, αντίστοιχα.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Για τον υπολογισμό της σημασιολογικής ομοιότητας των εννοιών, χρησιμοποιήθηκαν τα μέτρα </a:t>
                </a:r>
                <a:r>
                  <a:rPr lang="en-US" sz="1200" kern="1200" dirty="0" err="1">
                    <a:solidFill>
                      <a:schemeClr val="tx1"/>
                    </a:solidFill>
                    <a:effectLst/>
                    <a:latin typeface="+mn-lt"/>
                    <a:ea typeface="+mn-ea"/>
                    <a:cs typeface="+mn-cs"/>
                  </a:rPr>
                  <a:t>wup</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err="1">
                    <a:solidFill>
                      <a:schemeClr val="tx1"/>
                    </a:solidFill>
                    <a:effectLst/>
                    <a:latin typeface="+mn-lt"/>
                    <a:ea typeface="+mn-ea"/>
                    <a:cs typeface="+mn-cs"/>
                  </a:rPr>
                  <a:t>jcn</a:t>
                </a:r>
                <a:r>
                  <a:rPr lang="en-US"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Αυτά, υπολογίζουν την ομοιότητα μεταξύ των δύο εννοιών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i,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j σύμφωνα με το βάθος των δύο εννοιών στη λεξική βάση δεδομένων και τον πιο συγκεκριμένο πρόγονο κόμβο (</a:t>
                </a:r>
                <a:r>
                  <a:rPr lang="el-GR" sz="1200" kern="1200" dirty="0" err="1">
                    <a:solidFill>
                      <a:schemeClr val="tx1"/>
                    </a:solidFill>
                    <a:effectLst/>
                    <a:latin typeface="+mn-lt"/>
                    <a:ea typeface="+mn-ea"/>
                    <a:cs typeface="+mn-cs"/>
                  </a:rPr>
                  <a:t>msa</a:t>
                </a:r>
                <a:r>
                  <a:rPr lang="el-GR" sz="1200" kern="1200" dirty="0">
                    <a:solidFill>
                      <a:schemeClr val="tx1"/>
                    </a:solidFill>
                    <a:effectLst/>
                    <a:latin typeface="+mn-lt"/>
                    <a:ea typeface="+mn-ea"/>
                    <a:cs typeface="+mn-cs"/>
                  </a:rPr>
                  <a:t>) των δύο εννοιών</a:t>
                </a:r>
                <a:r>
                  <a:rPr lang="en-US" sz="1200" kern="1200" dirty="0">
                    <a:solidFill>
                      <a:schemeClr val="tx1"/>
                    </a:solidFill>
                    <a:effectLst/>
                    <a:latin typeface="+mn-lt"/>
                    <a:ea typeface="+mn-ea"/>
                    <a:cs typeface="+mn-cs"/>
                  </a:rPr>
                  <a:t>.</a:t>
                </a:r>
                <a:br>
                  <a:rPr lang="el-GR" sz="1200" kern="1200" dirty="0">
                    <a:solidFill>
                      <a:schemeClr val="tx1"/>
                    </a:solidFill>
                    <a:effectLst/>
                    <a:latin typeface="+mn-lt"/>
                    <a:ea typeface="+mn-ea"/>
                    <a:cs typeface="+mn-cs"/>
                  </a:rPr>
                </a:b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Information </a:t>
                </a:r>
                <a:r>
                  <a:rPr lang="el-GR" sz="1200" kern="1200" dirty="0">
                    <a:solidFill>
                      <a:schemeClr val="tx1"/>
                    </a:solidFill>
                    <a:effectLst/>
                    <a:latin typeface="+mn-lt"/>
                    <a:ea typeface="+mn-ea"/>
                    <a:cs typeface="+mn-cs"/>
                  </a:rPr>
                  <a:t>C</a:t>
                </a:r>
                <a:r>
                  <a:rPr lang="en-US" sz="1200" kern="1200" dirty="0" err="1">
                    <a:solidFill>
                      <a:schemeClr val="tx1"/>
                    </a:solidFill>
                    <a:effectLst/>
                    <a:latin typeface="+mn-lt"/>
                    <a:ea typeface="+mn-ea"/>
                    <a:cs typeface="+mn-cs"/>
                  </a:rPr>
                  <a:t>ontent</a:t>
                </a:r>
                <a:r>
                  <a:rPr lang="el-GR" sz="1200" kern="1200" dirty="0">
                    <a:solidFill>
                      <a:schemeClr val="tx1"/>
                    </a:solidFill>
                    <a:effectLst/>
                    <a:latin typeface="+mn-lt"/>
                    <a:ea typeface="+mn-ea"/>
                    <a:cs typeface="+mn-cs"/>
                  </a:rPr>
                  <a:t> είναι η πληροφορία ενός περιεχομένου μιας ευρύτερης έννοιας c που προέρχεται από ένα </a:t>
                </a:r>
                <a:r>
                  <a:rPr lang="el-GR" sz="1200" kern="1200" dirty="0" err="1">
                    <a:solidFill>
                      <a:schemeClr val="tx1"/>
                    </a:solidFill>
                    <a:effectLst/>
                    <a:latin typeface="+mn-lt"/>
                    <a:ea typeface="+mn-ea"/>
                    <a:cs typeface="+mn-cs"/>
                  </a:rPr>
                  <a:t>corpus</a:t>
                </a:r>
                <a:r>
                  <a:rPr lang="el-GR" sz="1200" kern="1200" dirty="0">
                    <a:solidFill>
                      <a:schemeClr val="tx1"/>
                    </a:solidFill>
                    <a:effectLst/>
                    <a:latin typeface="+mn-lt"/>
                    <a:ea typeface="+mn-ea"/>
                    <a:cs typeface="+mn-cs"/>
                  </a:rPr>
                  <a:t> και πρόκειται για εναλλακτική έκφραση πιθανότητας που δηλώνει το βαθμό έκπληξης σχετικά με την εμφάνιση μιας λέξης.</a:t>
                </a:r>
                <a:endParaRPr lang="en-GR" sz="1200" kern="1200" dirty="0">
                  <a:solidFill>
                    <a:schemeClr val="tx1"/>
                  </a:solidFill>
                  <a:effectLst/>
                  <a:latin typeface="+mn-lt"/>
                  <a:ea typeface="+mn-ea"/>
                  <a:cs typeface="+mn-cs"/>
                </a:endParaRPr>
              </a:p>
              <a:p>
                <a:endParaRPr lang="el-GR" dirty="0"/>
              </a:p>
              <a:p>
                <a:pPr rtl="0"/>
                <a:r>
                  <a:rPr lang="el-GR" b="0" dirty="0"/>
                  <a:t>#</a:t>
                </a:r>
                <a:r>
                  <a:rPr lang="en-GB" sz="1200" b="0" i="0" u="none" strike="noStrike" kern="1200" dirty="0">
                    <a:solidFill>
                      <a:schemeClr val="tx1"/>
                    </a:solidFill>
                    <a:effectLst/>
                    <a:latin typeface="+mn-lt"/>
                    <a:ea typeface="+mn-ea"/>
                    <a:cs typeface="+mn-cs"/>
                  </a:rPr>
                  <a:t>Notes </a:t>
                </a:r>
                <a:br>
                  <a:rPr lang="en-GB"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Οι γραμμές επιλέγονται με βάση τις έννοιες που σχετίζονται με τη λέξη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οι στήλες με τις έννοιες που σχετίζονται με τη λέξη </a:t>
                </a:r>
                <a:r>
                  <a:rPr lang="en-GB" sz="1200" b="0" i="0" u="none" strike="noStrike" kern="1200" dirty="0">
                    <a:solidFill>
                      <a:schemeClr val="tx1"/>
                    </a:solidFill>
                    <a:effectLst/>
                    <a:latin typeface="+mn-lt"/>
                    <a:ea typeface="+mn-ea"/>
                    <a:cs typeface="+mn-cs"/>
                  </a:rPr>
                  <a:t>j.</a:t>
                </a:r>
                <a:endParaRPr lang="en-GB" dirty="0">
                  <a:effectLst/>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περιέχει παιχνίδια ανάμεσα σε 2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endParaRPr lang="en-GB" dirty="0">
                  <a:effectLst/>
                </a:endParaRPr>
              </a:p>
              <a:p>
                <a:endParaRPr lang="el-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12</a:t>
            </a:fld>
            <a:endParaRPr lang="en-GR"/>
          </a:p>
        </p:txBody>
      </p:sp>
    </p:spTree>
    <p:extLst>
      <p:ext uri="{BB962C8B-B14F-4D97-AF65-F5344CB8AC3E}">
        <p14:creationId xmlns:p14="http://schemas.microsoft.com/office/powerpoint/2010/main" val="315391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13</a:t>
            </a:fld>
            <a:endParaRPr lang="en-GR"/>
          </a:p>
        </p:txBody>
      </p:sp>
    </p:spTree>
    <p:extLst>
      <p:ext uri="{BB962C8B-B14F-4D97-AF65-F5344CB8AC3E}">
        <p14:creationId xmlns:p14="http://schemas.microsoft.com/office/powerpoint/2010/main" val="1994921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GR" dirty="0"/>
              </a:p>
            </p:txBody>
          </p:sp>
        </mc:Choice>
        <mc:Fallback xmlns="">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r>
                  <a:rPr lang="en-US" sz="1200" i="0">
                    <a:latin typeface="Cambria Math" panose="02040503050406030204" pitchFamily="18" charset="0"/>
                  </a:rPr>
                  <a:t>〖 𝑒〗^ℎ</a:t>
                </a:r>
                <a:r>
                  <a:rPr lang="en-US" sz="1200" b="0" i="0">
                    <a:latin typeface="Cambria Math" panose="02040503050406030204" pitchFamily="18" charset="0"/>
                  </a:rPr>
                  <a:t>→</a:t>
                </a:r>
                <a:r>
                  <a:rPr lang="el-GR" dirty="0"/>
                  <a:t> </a:t>
                </a:r>
                <a:r>
                  <a:rPr lang="el-GR" dirty="0" err="1"/>
                  <a:t>μοναδιαίο</a:t>
                </a:r>
                <a:r>
                  <a:rPr lang="el-GR" dirty="0"/>
                  <a:t> διάνυσμα</a:t>
                </a:r>
              </a:p>
              <a:p>
                <a:r>
                  <a:rPr lang="en-US" sz="1200" b="0" i="0">
                    <a:latin typeface="Cambria Math" panose="02040503050406030204" pitchFamily="18" charset="0"/>
                  </a:rPr>
                  <a:t>𝑢_𝑖 </a:t>
                </a:r>
                <a:r>
                  <a:rPr lang="en-US" sz="1200" i="0">
                    <a:latin typeface="Cambria Math" panose="02040503050406030204" pitchFamily="18" charset="0"/>
                  </a:rPr>
                  <a:t>(𝑥)= ∑</a:t>
                </a:r>
                <a:r>
                  <a:rPr lang="en-US" sz="1200" b="0" i="0">
                    <a:latin typeface="Cambria Math" panose="02040503050406030204" pitchFamily="18" charset="0"/>
                  </a:rPr>
                  <a:t>_(𝑗 ∈𝑁_𝑖)▒〖 </a:t>
                </a:r>
                <a:r>
                  <a:rPr lang="en-US" sz="1200" i="0">
                    <a:latin typeface="Cambria Math" panose="02040503050406030204" pitchFamily="18" charset="0"/>
                  </a:rPr>
                  <a:t>𝑥</a:t>
                </a:r>
                <a:r>
                  <a:rPr lang="en-US" sz="1200" b="0" i="0">
                    <a:latin typeface="Cambria Math" panose="02040503050406030204" pitchFamily="18" charset="0"/>
                  </a:rPr>
                  <a:t>_𝑖^𝑇 (</a:t>
                </a:r>
                <a:r>
                  <a:rPr lang="en-US" sz="1200" i="0">
                    <a:latin typeface="Cambria Math" panose="02040503050406030204" pitchFamily="18" charset="0"/>
                  </a:rPr>
                  <a:t> 𝑤_𝑖𝑗</a:t>
                </a:r>
                <a:r>
                  <a:rPr lang="en-US" sz="1200" b="0" i="0">
                    <a:latin typeface="Cambria Math" panose="02040503050406030204" pitchFamily="18" charset="0"/>
                  </a:rPr>
                  <a:t>  </a:t>
                </a:r>
                <a:r>
                  <a:rPr lang="en-US" sz="1200" i="0">
                    <a:latin typeface="Cambria Math" panose="02040503050406030204" pitchFamily="18" charset="0"/>
                  </a:rPr>
                  <a:t>𝑍_𝑖𝑗</a:t>
                </a:r>
                <a:r>
                  <a:rPr lang="en-US" sz="1200" b="0" i="0">
                    <a:latin typeface="Cambria Math" panose="02040503050406030204" pitchFamily="18" charset="0"/>
                  </a:rPr>
                  <a:t>  </a:t>
                </a:r>
                <a:r>
                  <a:rPr lang="en-US" sz="1200" i="0">
                    <a:latin typeface="Cambria Math" panose="02040503050406030204" pitchFamily="18" charset="0"/>
                  </a:rPr>
                  <a:t>𝑥_𝑗 ) 〗</a:t>
                </a:r>
                <a:r>
                  <a:rPr lang="el-GR" sz="1200" b="0" i="0">
                    <a:latin typeface="Cambria Math" panose="02040503050406030204" pitchFamily="18" charset="0"/>
                  </a:rPr>
                  <a:t>→</a:t>
                </a:r>
                <a:r>
                  <a:rPr lang="el-GR" dirty="0"/>
                  <a:t> </a:t>
                </a:r>
                <a:r>
                  <a:rPr lang="en-US" dirty="0"/>
                  <a:t>average</a:t>
                </a:r>
                <a:r>
                  <a:rPr lang="en-US" baseline="0" dirty="0"/>
                  <a:t> fitness of population </a:t>
                </a:r>
                <a:r>
                  <a:rPr lang="en-US" baseline="0" dirty="0" err="1"/>
                  <a:t>i</a:t>
                </a:r>
                <a:endParaRPr lang="el-GR" dirty="0"/>
              </a:p>
              <a:p>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14</a:t>
            </a:fld>
            <a:endParaRPr lang="en-GR"/>
          </a:p>
        </p:txBody>
      </p:sp>
    </p:spTree>
    <p:extLst>
      <p:ext uri="{BB962C8B-B14F-4D97-AF65-F5344CB8AC3E}">
        <p14:creationId xmlns:p14="http://schemas.microsoft.com/office/powerpoint/2010/main" val="232091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15</a:t>
            </a:fld>
            <a:endParaRPr lang="en-GR"/>
          </a:p>
        </p:txBody>
      </p:sp>
    </p:spTree>
    <p:extLst>
      <p:ext uri="{BB962C8B-B14F-4D97-AF65-F5344CB8AC3E}">
        <p14:creationId xmlns:p14="http://schemas.microsoft.com/office/powerpoint/2010/main" val="137806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16</a:t>
            </a:fld>
            <a:endParaRPr lang="en-GR"/>
          </a:p>
        </p:txBody>
      </p:sp>
    </p:spTree>
    <p:extLst>
      <p:ext uri="{BB962C8B-B14F-4D97-AF65-F5344CB8AC3E}">
        <p14:creationId xmlns:p14="http://schemas.microsoft.com/office/powerpoint/2010/main" val="2149050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17</a:t>
            </a:fld>
            <a:endParaRPr lang="en-GR"/>
          </a:p>
        </p:txBody>
      </p:sp>
    </p:spTree>
    <p:extLst>
      <p:ext uri="{BB962C8B-B14F-4D97-AF65-F5344CB8AC3E}">
        <p14:creationId xmlns:p14="http://schemas.microsoft.com/office/powerpoint/2010/main" val="3398821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18</a:t>
            </a:fld>
            <a:endParaRPr lang="en-GR"/>
          </a:p>
        </p:txBody>
      </p:sp>
    </p:spTree>
    <p:extLst>
      <p:ext uri="{BB962C8B-B14F-4D97-AF65-F5344CB8AC3E}">
        <p14:creationId xmlns:p14="http://schemas.microsoft.com/office/powerpoint/2010/main" val="4273581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19</a:t>
            </a:fld>
            <a:endParaRPr lang="en-GR"/>
          </a:p>
        </p:txBody>
      </p:sp>
    </p:spTree>
    <p:extLst>
      <p:ext uri="{BB962C8B-B14F-4D97-AF65-F5344CB8AC3E}">
        <p14:creationId xmlns:p14="http://schemas.microsoft.com/office/powerpoint/2010/main" val="18798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2</a:t>
            </a:fld>
            <a:endParaRPr lang="en-GR"/>
          </a:p>
        </p:txBody>
      </p:sp>
    </p:spTree>
    <p:extLst>
      <p:ext uri="{BB962C8B-B14F-4D97-AF65-F5344CB8AC3E}">
        <p14:creationId xmlns:p14="http://schemas.microsoft.com/office/powerpoint/2010/main" val="2126755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20</a:t>
            </a:fld>
            <a:endParaRPr lang="en-GR"/>
          </a:p>
        </p:txBody>
      </p:sp>
    </p:spTree>
    <p:extLst>
      <p:ext uri="{BB962C8B-B14F-4D97-AF65-F5344CB8AC3E}">
        <p14:creationId xmlns:p14="http://schemas.microsoft.com/office/powerpoint/2010/main" val="3860211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21</a:t>
            </a:fld>
            <a:endParaRPr lang="en-GR"/>
          </a:p>
        </p:txBody>
      </p:sp>
    </p:spTree>
    <p:extLst>
      <p:ext uri="{BB962C8B-B14F-4D97-AF65-F5344CB8AC3E}">
        <p14:creationId xmlns:p14="http://schemas.microsoft.com/office/powerpoint/2010/main" val="80915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22</a:t>
            </a:fld>
            <a:endParaRPr lang="en-GR"/>
          </a:p>
        </p:txBody>
      </p:sp>
    </p:spTree>
    <p:extLst>
      <p:ext uri="{BB962C8B-B14F-4D97-AF65-F5344CB8AC3E}">
        <p14:creationId xmlns:p14="http://schemas.microsoft.com/office/powerpoint/2010/main" val="3308524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 much talking we got hungry, therefore a toast is what we need the most !</a:t>
            </a:r>
            <a:endParaRPr lang="el-GR" dirty="0"/>
          </a:p>
          <a:p>
            <a:endParaRPr lang="el-GR" dirty="0"/>
          </a:p>
          <a:p>
            <a:r>
              <a:rPr lang="en-GB" dirty="0"/>
              <a:t>Context: t</a:t>
            </a:r>
            <a:r>
              <a:rPr lang="en-GR" dirty="0"/>
              <a:t>alking, got, hungry, toast, need</a:t>
            </a:r>
          </a:p>
          <a:p>
            <a:endParaRPr lang="en-GR" dirty="0"/>
          </a:p>
          <a:p>
            <a:r>
              <a:rPr lang="en-GR" dirty="0"/>
              <a:t>Stop-words: got, need</a:t>
            </a:r>
          </a:p>
          <a:p>
            <a:endParaRPr lang="en-GR" dirty="0"/>
          </a:p>
          <a:p>
            <a:r>
              <a:rPr lang="en-GR" dirty="0"/>
              <a:t>Ambiguous: toast</a:t>
            </a:r>
          </a:p>
        </p:txBody>
      </p:sp>
      <p:sp>
        <p:nvSpPr>
          <p:cNvPr id="4" name="Slide Number Placeholder 3"/>
          <p:cNvSpPr>
            <a:spLocks noGrp="1"/>
          </p:cNvSpPr>
          <p:nvPr>
            <p:ph type="sldNum" sz="quarter" idx="5"/>
          </p:nvPr>
        </p:nvSpPr>
        <p:spPr/>
        <p:txBody>
          <a:bodyPr/>
          <a:lstStyle/>
          <a:p>
            <a:fld id="{31B9AF4C-95C0-8842-99C1-47754878ECD7}" type="slidenum">
              <a:rPr lang="en-GR" smtClean="0"/>
              <a:t>23</a:t>
            </a:fld>
            <a:endParaRPr lang="en-GR"/>
          </a:p>
        </p:txBody>
      </p:sp>
    </p:spTree>
    <p:extLst>
      <p:ext uri="{BB962C8B-B14F-4D97-AF65-F5344CB8AC3E}">
        <p14:creationId xmlns:p14="http://schemas.microsoft.com/office/powerpoint/2010/main" val="3768732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24</a:t>
            </a:fld>
            <a:endParaRPr lang="en-GR"/>
          </a:p>
        </p:txBody>
      </p:sp>
    </p:spTree>
    <p:extLst>
      <p:ext uri="{BB962C8B-B14F-4D97-AF65-F5344CB8AC3E}">
        <p14:creationId xmlns:p14="http://schemas.microsoft.com/office/powerpoint/2010/main" val="4212801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DISCLAIMER !</a:t>
            </a:r>
            <a:endParaRPr lang="el-GR" dirty="0"/>
          </a:p>
          <a:p>
            <a:endParaRPr lang="el-GR" dirty="0"/>
          </a:p>
          <a:p>
            <a:r>
              <a:rPr lang="el-GR" dirty="0"/>
              <a:t>Αν και λατρέψαμε το θέμα και τον τρόπο προσέγγισής τους, αρκετές ήταν οι φορές που βρεθήκαμε σε αδιέξοδο λόγω εκφραστικών ή και μαθηματικών λαθών (τύποι, διαγράμματα, </a:t>
            </a:r>
            <a:r>
              <a:rPr lang="el-GR" dirty="0" err="1"/>
              <a:t>κλπ</a:t>
            </a:r>
            <a:r>
              <a:rPr lang="el-GR" dirty="0"/>
              <a:t>), όπως και ασάφεια ή έλλειψη συνοχής κατά την περιγραφή διαδικασιών και εννοιών, με ένα από τα κυριότερα προβλήματα να αποτελεί η έλλειψη συνέπειας στη σημειογραφία.</a:t>
            </a:r>
            <a:r>
              <a:rPr lang="en-US" dirty="0"/>
              <a:t> </a:t>
            </a:r>
            <a:endParaRPr lang="el-GR" dirty="0"/>
          </a:p>
          <a:p>
            <a:r>
              <a:rPr lang="el-GR" dirty="0"/>
              <a:t>Επιπλέον, επειδή η θεωρία παιγνίων αποτελεί καινούριο αντικείμενο με το οποίο ασχολούμαστε πρώτη φορά, τα προαναφερθέντα λάθη είχαν μεγαλύτερη βαρύτητα.</a:t>
            </a:r>
            <a:endParaRPr lang="en-US" dirty="0"/>
          </a:p>
          <a:p>
            <a:endParaRPr lang="en-US" dirty="0"/>
          </a:p>
        </p:txBody>
      </p:sp>
      <p:sp>
        <p:nvSpPr>
          <p:cNvPr id="4" name="Slide Number Placeholder 3"/>
          <p:cNvSpPr>
            <a:spLocks noGrp="1"/>
          </p:cNvSpPr>
          <p:nvPr>
            <p:ph type="sldNum" sz="quarter" idx="5"/>
          </p:nvPr>
        </p:nvSpPr>
        <p:spPr/>
        <p:txBody>
          <a:bodyPr/>
          <a:lstStyle/>
          <a:p>
            <a:fld id="{31B9AF4C-95C0-8842-99C1-47754878ECD7}" type="slidenum">
              <a:rPr lang="en-GR" smtClean="0"/>
              <a:t>25</a:t>
            </a:fld>
            <a:endParaRPr lang="en-GR"/>
          </a:p>
        </p:txBody>
      </p:sp>
    </p:spTree>
    <p:extLst>
      <p:ext uri="{BB962C8B-B14F-4D97-AF65-F5344CB8AC3E}">
        <p14:creationId xmlns:p14="http://schemas.microsoft.com/office/powerpoint/2010/main" val="793166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l-GR"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3</a:t>
            </a:fld>
            <a:endParaRPr lang="en-GR"/>
          </a:p>
        </p:txBody>
      </p:sp>
    </p:spTree>
    <p:extLst>
      <p:ext uri="{BB962C8B-B14F-4D97-AF65-F5344CB8AC3E}">
        <p14:creationId xmlns:p14="http://schemas.microsoft.com/office/powerpoint/2010/main" val="173686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4</a:t>
            </a:fld>
            <a:endParaRPr lang="en-GR"/>
          </a:p>
        </p:txBody>
      </p:sp>
    </p:spTree>
    <p:extLst>
      <p:ext uri="{BB962C8B-B14F-4D97-AF65-F5344CB8AC3E}">
        <p14:creationId xmlns:p14="http://schemas.microsoft.com/office/powerpoint/2010/main" val="338321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5</a:t>
            </a:fld>
            <a:endParaRPr lang="en-GR"/>
          </a:p>
        </p:txBody>
      </p:sp>
    </p:spTree>
    <p:extLst>
      <p:ext uri="{BB962C8B-B14F-4D97-AF65-F5344CB8AC3E}">
        <p14:creationId xmlns:p14="http://schemas.microsoft.com/office/powerpoint/2010/main" val="10040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6</a:t>
            </a:fld>
            <a:endParaRPr lang="en-GR"/>
          </a:p>
        </p:txBody>
      </p:sp>
    </p:spTree>
    <p:extLst>
      <p:ext uri="{BB962C8B-B14F-4D97-AF65-F5344CB8AC3E}">
        <p14:creationId xmlns:p14="http://schemas.microsoft.com/office/powerpoint/2010/main" val="48242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7</a:t>
            </a:fld>
            <a:endParaRPr lang="en-GR"/>
          </a:p>
        </p:txBody>
      </p:sp>
    </p:spTree>
    <p:extLst>
      <p:ext uri="{BB962C8B-B14F-4D97-AF65-F5344CB8AC3E}">
        <p14:creationId xmlns:p14="http://schemas.microsoft.com/office/powerpoint/2010/main" val="102758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8</a:t>
            </a:fld>
            <a:endParaRPr lang="en-GR"/>
          </a:p>
        </p:txBody>
      </p:sp>
    </p:spTree>
    <p:extLst>
      <p:ext uri="{BB962C8B-B14F-4D97-AF65-F5344CB8AC3E}">
        <p14:creationId xmlns:p14="http://schemas.microsoft.com/office/powerpoint/2010/main" val="259772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9</a:t>
            </a:fld>
            <a:endParaRPr lang="en-GR"/>
          </a:p>
        </p:txBody>
      </p:sp>
    </p:spTree>
    <p:extLst>
      <p:ext uri="{BB962C8B-B14F-4D97-AF65-F5344CB8AC3E}">
        <p14:creationId xmlns:p14="http://schemas.microsoft.com/office/powerpoint/2010/main" val="229534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0931-901A-426C-84DE-1F303E12DF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B9B70FE9-E2C2-4CBA-A811-2C9C9D0545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6CEE21A0-8FE0-4CB7-B40A-116E51BA5060}"/>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5" name="Footer Placeholder 4">
            <a:extLst>
              <a:ext uri="{FF2B5EF4-FFF2-40B4-BE49-F238E27FC236}">
                <a16:creationId xmlns:a16="http://schemas.microsoft.com/office/drawing/2014/main" id="{B9F92A90-F7AE-4C5B-8E1B-5E38E817BC47}"/>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0BF82756-6561-4A25-BBB9-1B9B197FB22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574213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4EE-E3D4-4D8D-836C-E9C0DAD5CE50}"/>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775979F8-C758-44C7-A60C-371B64EA22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3516866-E1CC-4D3D-942B-E5449F3BE5A3}"/>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5" name="Footer Placeholder 4">
            <a:extLst>
              <a:ext uri="{FF2B5EF4-FFF2-40B4-BE49-F238E27FC236}">
                <a16:creationId xmlns:a16="http://schemas.microsoft.com/office/drawing/2014/main" id="{1C163525-7337-4525-8782-8612B3DFC182}"/>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C3759933-EB3F-4318-BE92-FC0EC54C36B3}"/>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0235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3332A-D563-462E-952B-117DEEF92E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E00EC27A-82F1-4405-9AA3-9D75E597D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4465E0C-1FBD-4481-85B1-6F267BB610D5}"/>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5" name="Footer Placeholder 4">
            <a:extLst>
              <a:ext uri="{FF2B5EF4-FFF2-40B4-BE49-F238E27FC236}">
                <a16:creationId xmlns:a16="http://schemas.microsoft.com/office/drawing/2014/main" id="{E1810C75-6A41-445C-9ADA-0AC1B96F9AD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1888E1B3-8564-4E5C-9429-A74CE9DC9CA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04874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6C7B-AAA3-4B97-A08D-018E91444C0B}"/>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604B1016-6E05-4EBF-BEC9-A1517AD40D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8972B56-37E6-4783-B789-FC1F7C93E75B}"/>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5" name="Footer Placeholder 4">
            <a:extLst>
              <a:ext uri="{FF2B5EF4-FFF2-40B4-BE49-F238E27FC236}">
                <a16:creationId xmlns:a16="http://schemas.microsoft.com/office/drawing/2014/main" id="{18A8842C-74B6-400A-92AD-E17C78B502D0}"/>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00FBD18-C48B-4EF6-967D-4ECC8DD9C4C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2102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93FF-DA15-406E-A0AF-F80E0B3D2D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7C53D9BB-6615-429E-BBF0-AB35D197A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2EB3F3-47CB-4A79-B880-755D155BB384}"/>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5" name="Footer Placeholder 4">
            <a:extLst>
              <a:ext uri="{FF2B5EF4-FFF2-40B4-BE49-F238E27FC236}">
                <a16:creationId xmlns:a16="http://schemas.microsoft.com/office/drawing/2014/main" id="{C8C50148-2DBB-4128-AE0A-655E0058AA8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68BE62EA-C479-4329-914C-0209D115B027}"/>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59085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F31F-2B83-48AC-A23D-D092338BBE08}"/>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C3E02BCA-1576-4E0F-97BA-723D55F615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520C589C-7B55-4523-955D-63B73D858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FABA4A81-3205-4C7E-80C6-F7292F46A09B}"/>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6" name="Footer Placeholder 5">
            <a:extLst>
              <a:ext uri="{FF2B5EF4-FFF2-40B4-BE49-F238E27FC236}">
                <a16:creationId xmlns:a16="http://schemas.microsoft.com/office/drawing/2014/main" id="{7DE903CE-9995-4958-B2FD-6AD6F4288E7B}"/>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05D6BBC9-3714-458E-AFEE-A6684CAAC8B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983374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A7F6-3ACF-4CE4-B49F-23B2C9689567}"/>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E1A5B682-7A08-4047-AB22-F97238677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31E766-ACF3-47A2-9C01-A57B61033F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BC695058-01E2-4B6A-B5CF-750AAF71C1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94C0E-5F8E-4A66-BD9C-91E76CDCBB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8F3390C7-CBE3-42F3-8CAC-B79DFFF9EE2C}"/>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8" name="Footer Placeholder 7">
            <a:extLst>
              <a:ext uri="{FF2B5EF4-FFF2-40B4-BE49-F238E27FC236}">
                <a16:creationId xmlns:a16="http://schemas.microsoft.com/office/drawing/2014/main" id="{10BAFDA6-5F33-4BEE-8D7A-A7BAC92D9F18}"/>
              </a:ext>
            </a:extLst>
          </p:cNvPr>
          <p:cNvSpPr>
            <a:spLocks noGrp="1"/>
          </p:cNvSpPr>
          <p:nvPr>
            <p:ph type="ftr" sz="quarter" idx="11"/>
          </p:nvPr>
        </p:nvSpPr>
        <p:spPr/>
        <p:txBody>
          <a:bodyPr/>
          <a:lstStyle/>
          <a:p>
            <a:endParaRPr lang="el-GR"/>
          </a:p>
        </p:txBody>
      </p:sp>
      <p:sp>
        <p:nvSpPr>
          <p:cNvPr id="9" name="Slide Number Placeholder 8">
            <a:extLst>
              <a:ext uri="{FF2B5EF4-FFF2-40B4-BE49-F238E27FC236}">
                <a16:creationId xmlns:a16="http://schemas.microsoft.com/office/drawing/2014/main" id="{B16DAF85-594B-41DC-B6F6-72BA2C1EAA8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54599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D50A-5B63-4100-A0C2-DA42552173C3}"/>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9C4D02B8-6678-424E-9FEC-CDB7A686B94C}"/>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4" name="Footer Placeholder 3">
            <a:extLst>
              <a:ext uri="{FF2B5EF4-FFF2-40B4-BE49-F238E27FC236}">
                <a16:creationId xmlns:a16="http://schemas.microsoft.com/office/drawing/2014/main" id="{A5B6C1A8-A7C4-484E-A624-FA6C640E7F9D}"/>
              </a:ext>
            </a:extLst>
          </p:cNvPr>
          <p:cNvSpPr>
            <a:spLocks noGrp="1"/>
          </p:cNvSpPr>
          <p:nvPr>
            <p:ph type="ftr" sz="quarter" idx="11"/>
          </p:nvPr>
        </p:nvSpPr>
        <p:spPr/>
        <p:txBody>
          <a:bodyPr/>
          <a:lstStyle/>
          <a:p>
            <a:endParaRPr lang="el-GR"/>
          </a:p>
        </p:txBody>
      </p:sp>
      <p:sp>
        <p:nvSpPr>
          <p:cNvPr id="5" name="Slide Number Placeholder 4">
            <a:extLst>
              <a:ext uri="{FF2B5EF4-FFF2-40B4-BE49-F238E27FC236}">
                <a16:creationId xmlns:a16="http://schemas.microsoft.com/office/drawing/2014/main" id="{14F9B8D0-3CEE-4A9D-800D-3EF71EADC9EF}"/>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14060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C0AFA-699C-4716-81AF-C203227A7D6E}"/>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3" name="Footer Placeholder 2">
            <a:extLst>
              <a:ext uri="{FF2B5EF4-FFF2-40B4-BE49-F238E27FC236}">
                <a16:creationId xmlns:a16="http://schemas.microsoft.com/office/drawing/2014/main" id="{1AFFFBD9-2C8A-4D7F-AAE6-75675E83CC1F}"/>
              </a:ext>
            </a:extLst>
          </p:cNvPr>
          <p:cNvSpPr>
            <a:spLocks noGrp="1"/>
          </p:cNvSpPr>
          <p:nvPr>
            <p:ph type="ftr" sz="quarter" idx="11"/>
          </p:nvPr>
        </p:nvSpPr>
        <p:spPr/>
        <p:txBody>
          <a:bodyPr/>
          <a:lstStyle/>
          <a:p>
            <a:endParaRPr lang="el-GR"/>
          </a:p>
        </p:txBody>
      </p:sp>
      <p:sp>
        <p:nvSpPr>
          <p:cNvPr id="4" name="Slide Number Placeholder 3">
            <a:extLst>
              <a:ext uri="{FF2B5EF4-FFF2-40B4-BE49-F238E27FC236}">
                <a16:creationId xmlns:a16="http://schemas.microsoft.com/office/drawing/2014/main" id="{030F5B38-8D82-4BB5-B008-E1E051E63FA8}"/>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43228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5DF2-B54A-4020-9752-60A05DAF2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A3C204A2-E0F2-446B-AF25-A0BA708ED6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6269BFDB-4D4C-4AAD-8A8C-7E3026F58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BCE0A-B23D-4167-B078-375E0A88C9DE}"/>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6" name="Footer Placeholder 5">
            <a:extLst>
              <a:ext uri="{FF2B5EF4-FFF2-40B4-BE49-F238E27FC236}">
                <a16:creationId xmlns:a16="http://schemas.microsoft.com/office/drawing/2014/main" id="{4938DFAC-0313-4934-8B20-B2C43B838941}"/>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F8DE3840-DD72-41C0-90BF-53A8AC2F4F0C}"/>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03459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81B2-3DA2-4251-BBC2-BCA07E35D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C83ADFBA-6CB3-4F39-ADF4-EE911700C2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C49FF2B7-44BD-484B-9D82-6025B54B1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41512-6E7F-4CFD-A154-1FFE0AA55605}"/>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6" name="Footer Placeholder 5">
            <a:extLst>
              <a:ext uri="{FF2B5EF4-FFF2-40B4-BE49-F238E27FC236}">
                <a16:creationId xmlns:a16="http://schemas.microsoft.com/office/drawing/2014/main" id="{69F70BDA-0845-47DD-8A78-1DC8601F767F}"/>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A93E592B-5332-44EF-AE3A-D25D899CCF4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77645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22898B-A263-4239-8931-D086D9F7E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a:extLst>
              <a:ext uri="{FF2B5EF4-FFF2-40B4-BE49-F238E27FC236}">
                <a16:creationId xmlns:a16="http://schemas.microsoft.com/office/drawing/2014/main" id="{DAB59004-6B28-437A-AAB8-47553BABD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Date Placeholder 3">
            <a:extLst>
              <a:ext uri="{FF2B5EF4-FFF2-40B4-BE49-F238E27FC236}">
                <a16:creationId xmlns:a16="http://schemas.microsoft.com/office/drawing/2014/main" id="{65081E12-0D1A-4CD5-AF19-4ECC025AA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CB1A7-36EF-4286-9778-35C8F874BCD5}" type="datetimeFigureOut">
              <a:rPr lang="el-GR" smtClean="0"/>
              <a:t>8/2/21</a:t>
            </a:fld>
            <a:endParaRPr lang="el-GR"/>
          </a:p>
        </p:txBody>
      </p:sp>
      <p:sp>
        <p:nvSpPr>
          <p:cNvPr id="5" name="Footer Placeholder 4">
            <a:extLst>
              <a:ext uri="{FF2B5EF4-FFF2-40B4-BE49-F238E27FC236}">
                <a16:creationId xmlns:a16="http://schemas.microsoft.com/office/drawing/2014/main" id="{BDD66168-90B8-4535-962D-854676799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a:extLst>
              <a:ext uri="{FF2B5EF4-FFF2-40B4-BE49-F238E27FC236}">
                <a16:creationId xmlns:a16="http://schemas.microsoft.com/office/drawing/2014/main" id="{AA1C3856-CFE5-4375-BB2D-182112F499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9E224-8665-496B-8318-2E2BBD44A177}" type="slidenum">
              <a:rPr lang="el-GR" smtClean="0"/>
              <a:t>‹#›</a:t>
            </a:fld>
            <a:endParaRPr lang="el-GR"/>
          </a:p>
        </p:txBody>
      </p:sp>
    </p:spTree>
    <p:extLst>
      <p:ext uri="{BB962C8B-B14F-4D97-AF65-F5344CB8AC3E}">
        <p14:creationId xmlns:p14="http://schemas.microsoft.com/office/powerpoint/2010/main" val="944325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slide" Target="slide1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1.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13000"/>
            <a:extLst>
              <a:ext uri="{BEBA8EAE-BF5A-486C-A8C5-ECC9F3942E4B}">
                <a14:imgProps xmlns:a14="http://schemas.microsoft.com/office/drawing/2010/main">
                  <a14:imgLayer r:embed="rId4">
                    <a14:imgEffect>
                      <a14:colorTemperature colorTemp="385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2" name="Title 1">
            <a:extLst>
              <a:ext uri="{FF2B5EF4-FFF2-40B4-BE49-F238E27FC236}">
                <a16:creationId xmlns:a16="http://schemas.microsoft.com/office/drawing/2014/main" id="{8FA64E9E-71E6-4821-A874-EC06F47B0B91}"/>
              </a:ext>
            </a:extLst>
          </p:cNvPr>
          <p:cNvSpPr>
            <a:spLocks noGrp="1"/>
          </p:cNvSpPr>
          <p:nvPr>
            <p:ph type="title"/>
          </p:nvPr>
        </p:nvSpPr>
        <p:spPr>
          <a:xfrm>
            <a:off x="563766" y="1361577"/>
            <a:ext cx="7053942" cy="1264745"/>
          </a:xfrm>
        </p:spPr>
        <p:txBody>
          <a:bodyPr vert="horz" lIns="91440" tIns="45720" rIns="91440" bIns="45720" rtlCol="0" anchor="t">
            <a:noAutofit/>
          </a:bodyPr>
          <a:lstStyle/>
          <a:p>
            <a:r>
              <a:rPr lang="en-US" sz="3200" kern="1200" dirty="0">
                <a:solidFill>
                  <a:schemeClr val="tx1"/>
                </a:solidFill>
                <a:latin typeface="Palatino" pitchFamily="2" charset="77"/>
                <a:ea typeface="Palatino" pitchFamily="2" charset="77"/>
                <a:cs typeface="Menlo" panose="020B0609030804020204" pitchFamily="49" charset="0"/>
              </a:rPr>
              <a:t>A Game –</a:t>
            </a:r>
            <a:r>
              <a:rPr lang="el-GR" sz="3200" kern="1200" dirty="0">
                <a:solidFill>
                  <a:schemeClr val="tx1"/>
                </a:solidFill>
                <a:latin typeface="Palatino" pitchFamily="2" charset="77"/>
                <a:ea typeface="Palatino" pitchFamily="2" charset="77"/>
                <a:cs typeface="Menlo" panose="020B0609030804020204" pitchFamily="49" charset="0"/>
              </a:rPr>
              <a:t> </a:t>
            </a:r>
            <a:r>
              <a:rPr lang="en-US" sz="3200" kern="1200" dirty="0">
                <a:solidFill>
                  <a:schemeClr val="tx1"/>
                </a:solidFill>
                <a:latin typeface="Palatino" pitchFamily="2" charset="77"/>
                <a:ea typeface="Palatino" pitchFamily="2" charset="77"/>
                <a:cs typeface="Menlo" panose="020B0609030804020204" pitchFamily="49" charset="0"/>
              </a:rPr>
              <a:t>Theoretic Approach to</a:t>
            </a:r>
            <a:r>
              <a:rPr lang="el-GR" sz="3200" kern="1200" dirty="0">
                <a:solidFill>
                  <a:schemeClr val="tx1"/>
                </a:solidFill>
                <a:latin typeface="Palatino" pitchFamily="2" charset="77"/>
                <a:ea typeface="Palatino" pitchFamily="2" charset="77"/>
                <a:cs typeface="Menlo" panose="020B0609030804020204" pitchFamily="49" charset="0"/>
              </a:rPr>
              <a:t> </a:t>
            </a:r>
            <a:br>
              <a:rPr lang="en-US" sz="3200" kern="1200" dirty="0">
                <a:solidFill>
                  <a:schemeClr val="tx1"/>
                </a:solidFill>
                <a:latin typeface="Palatino" pitchFamily="2" charset="77"/>
                <a:ea typeface="Palatino" pitchFamily="2" charset="77"/>
                <a:cs typeface="Menlo" panose="020B0609030804020204" pitchFamily="49" charset="0"/>
              </a:rPr>
            </a:br>
            <a:r>
              <a:rPr lang="en-US" sz="3200" kern="1200" dirty="0">
                <a:solidFill>
                  <a:schemeClr val="tx1"/>
                </a:solidFill>
                <a:latin typeface="Palatino" pitchFamily="2" charset="77"/>
                <a:ea typeface="Palatino" pitchFamily="2" charset="77"/>
                <a:cs typeface="Menlo" panose="020B0609030804020204" pitchFamily="49" charset="0"/>
              </a:rPr>
              <a:t>Word Sense Disambiguation </a:t>
            </a:r>
          </a:p>
        </p:txBody>
      </p:sp>
      <p:sp>
        <p:nvSpPr>
          <p:cNvPr id="1028" name="Freeform: Shape 7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BC21B8F5-C017-534A-B645-23D96D62F05A}"/>
              </a:ext>
            </a:extLst>
          </p:cNvPr>
          <p:cNvPicPr>
            <a:picLocks noChangeAspect="1" noChangeArrowheads="1"/>
          </p:cNvPicPr>
          <p:nvPr/>
        </p:nvPicPr>
        <p:blipFill rotWithShape="1">
          <a:blip r:embed="rId5">
            <a:alphaModFix amt="88000"/>
            <a:extLst>
              <a:ext uri="{BEBA8EAE-BF5A-486C-A8C5-ECC9F3942E4B}">
                <a14:imgProps xmlns:a14="http://schemas.microsoft.com/office/drawing/2010/main">
                  <a14:imgLayer r:embed="rId6">
                    <a14:imgEffect>
                      <a14:colorTemperature colorTemp="6140"/>
                    </a14:imgEffect>
                    <a14:imgEffect>
                      <a14:saturation sat="128000"/>
                    </a14:imgEffect>
                  </a14:imgLayer>
                </a14:imgProps>
              </a:ext>
              <a:ext uri="{28A0092B-C50C-407E-A947-70E740481C1C}">
                <a14:useLocalDpi xmlns:a14="http://schemas.microsoft.com/office/drawing/2010/main" val="0"/>
              </a:ext>
            </a:extLst>
          </a:blip>
          <a:srcRect l="12102" t="-34" r="11590" b="1133"/>
          <a:stretch/>
        </p:blipFill>
        <p:spPr bwMode="auto">
          <a:xfrm>
            <a:off x="6102874" y="1582086"/>
            <a:ext cx="6095999" cy="5273842"/>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49EA76-26D7-4647-863E-FDA5BEA3BC69}"/>
              </a:ext>
            </a:extLst>
          </p:cNvPr>
          <p:cNvSpPr/>
          <p:nvPr/>
        </p:nvSpPr>
        <p:spPr>
          <a:xfrm>
            <a:off x="563764" y="2398698"/>
            <a:ext cx="2894260" cy="646331"/>
          </a:xfrm>
          <a:prstGeom prst="rect">
            <a:avLst/>
          </a:prstGeom>
        </p:spPr>
        <p:txBody>
          <a:bodyPr wrap="square">
            <a:spAutoFit/>
          </a:bodyPr>
          <a:lstStyle/>
          <a:p>
            <a:r>
              <a:rPr lang="en-GB" dirty="0">
                <a:solidFill>
                  <a:schemeClr val="tx1">
                    <a:lumMod val="75000"/>
                  </a:schemeClr>
                </a:solidFill>
                <a:latin typeface="Palatino" pitchFamily="2" charset="77"/>
                <a:ea typeface="Palatino" pitchFamily="2" charset="77"/>
              </a:rPr>
              <a:t>Rocco </a:t>
            </a:r>
            <a:r>
              <a:rPr lang="en-GB" dirty="0" err="1">
                <a:solidFill>
                  <a:schemeClr val="tx1">
                    <a:lumMod val="75000"/>
                  </a:schemeClr>
                </a:solidFill>
                <a:latin typeface="Palatino" pitchFamily="2" charset="77"/>
                <a:ea typeface="Palatino" pitchFamily="2" charset="77"/>
              </a:rPr>
              <a:t>Tripodi</a:t>
            </a:r>
            <a:br>
              <a:rPr lang="en-GB" dirty="0">
                <a:solidFill>
                  <a:schemeClr val="tx1">
                    <a:lumMod val="75000"/>
                  </a:schemeClr>
                </a:solidFill>
                <a:latin typeface="Palatino" pitchFamily="2" charset="77"/>
                <a:ea typeface="Palatino" pitchFamily="2" charset="77"/>
              </a:rPr>
            </a:br>
            <a:r>
              <a:rPr lang="el-GR" dirty="0">
                <a:solidFill>
                  <a:schemeClr val="tx1">
                    <a:lumMod val="75000"/>
                  </a:schemeClr>
                </a:solidFill>
                <a:latin typeface="Palatino" pitchFamily="2" charset="77"/>
                <a:ea typeface="Palatino" pitchFamily="2" charset="77"/>
              </a:rPr>
              <a:t>	</a:t>
            </a:r>
            <a:r>
              <a:rPr lang="en-GB" dirty="0">
                <a:solidFill>
                  <a:schemeClr val="tx1">
                    <a:lumMod val="75000"/>
                  </a:schemeClr>
                </a:solidFill>
                <a:latin typeface="Palatino" pitchFamily="2" charset="77"/>
                <a:ea typeface="Palatino" pitchFamily="2" charset="77"/>
              </a:rPr>
              <a:t>Marcello </a:t>
            </a:r>
            <a:r>
              <a:rPr lang="en-GB" dirty="0" err="1">
                <a:solidFill>
                  <a:schemeClr val="tx1">
                    <a:lumMod val="75000"/>
                  </a:schemeClr>
                </a:solidFill>
                <a:latin typeface="Palatino" pitchFamily="2" charset="77"/>
                <a:ea typeface="Palatino" pitchFamily="2" charset="77"/>
              </a:rPr>
              <a:t>Pelillo</a:t>
            </a:r>
            <a:endParaRPr lang="en-GB" dirty="0">
              <a:solidFill>
                <a:schemeClr val="tx1">
                  <a:lumMod val="75000"/>
                </a:schemeClr>
              </a:solidFill>
              <a:latin typeface="Palatino" pitchFamily="2" charset="77"/>
              <a:ea typeface="Palatino" pitchFamily="2" charset="77"/>
            </a:endParaRPr>
          </a:p>
        </p:txBody>
      </p:sp>
    </p:spTree>
    <p:extLst>
      <p:ext uri="{BB962C8B-B14F-4D97-AF65-F5344CB8AC3E}">
        <p14:creationId xmlns:p14="http://schemas.microsoft.com/office/powerpoint/2010/main" val="540647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61481921-CAF3-434D-BDB0-B424ACCC794E}"/>
                  </a:ext>
                </a:extLst>
              </p:cNvPr>
              <p:cNvSpPr txBox="1">
                <a:spLocks/>
              </p:cNvSpPr>
              <p:nvPr/>
            </p:nvSpPr>
            <p:spPr>
              <a:xfrm>
                <a:off x="920905" y="1799958"/>
                <a:ext cx="10350190" cy="46397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pPr>
                <a:r>
                  <a:rPr lang="en-GB" sz="2000" b="1" dirty="0"/>
                  <a:t>Sense inventories</a:t>
                </a:r>
                <a:r>
                  <a:rPr lang="en-GB" sz="2000" dirty="0"/>
                  <a:t> of each word </a:t>
                </a:r>
                <a14:m>
                  <m:oMath xmlns:m="http://schemas.openxmlformats.org/officeDocument/2006/math">
                    <m:r>
                      <a:rPr lang="en-US" sz="2000" i="1" smtClean="0">
                        <a:latin typeface="Cambria Math" panose="02040503050406030204" pitchFamily="18" charset="0"/>
                      </a:rPr>
                      <m:t>𝑖</m:t>
                    </m:r>
                    <m:r>
                      <a:rPr lang="en-US" sz="2000" i="1" smtClean="0">
                        <a:latin typeface="Cambria Math" panose="02040503050406030204" pitchFamily="18" charset="0"/>
                      </a:rPr>
                      <m:t>∈</m:t>
                    </m:r>
                    <m:r>
                      <a:rPr lang="en-US" sz="2000" i="1" smtClean="0">
                        <a:latin typeface="Cambria Math" panose="02040503050406030204" pitchFamily="18" charset="0"/>
                      </a:rPr>
                      <m:t>𝐼</m:t>
                    </m:r>
                  </m:oMath>
                </a14:m>
                <a:r>
                  <a:rPr lang="en-GB" sz="2000" dirty="0"/>
                  <a:t>  </a:t>
                </a:r>
                <a:endParaRPr lang="en-US" sz="2000" i="1" dirty="0">
                  <a:latin typeface="Cambria Math" panose="02040503050406030204" pitchFamily="18" charset="0"/>
                </a:endParaRPr>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2</m:t>
                        </m:r>
                      </m:sub>
                    </m:sSub>
                    <m:r>
                      <a:rPr lang="en-US" sz="1800" i="1" smtClean="0">
                        <a:latin typeface="Cambria Math" panose="02040503050406030204" pitchFamily="18" charset="0"/>
                      </a:rPr>
                      <m:t>,  … ,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𝑖𝑘</m:t>
                        </m:r>
                      </m:sub>
                    </m:sSub>
                    <m:r>
                      <a:rPr lang="en-US" sz="1800" b="0" i="1" smtClean="0">
                        <a:latin typeface="Cambria Math" panose="02040503050406030204" pitchFamily="18" charset="0"/>
                      </a:rPr>
                      <m:t> </m:t>
                    </m:r>
                    <m:r>
                      <a:rPr lang="en-US" sz="1800" i="1" smtClean="0">
                        <a:latin typeface="Cambria Math" panose="02040503050406030204" pitchFamily="18" charset="0"/>
                      </a:rPr>
                      <m:t>}</m:t>
                    </m:r>
                    <m:r>
                      <a:rPr lang="en-US" sz="1800" i="1">
                        <a:latin typeface="Cambria Math" panose="02040503050406030204" pitchFamily="18" charset="0"/>
                      </a:rPr>
                      <m:t> </m:t>
                    </m:r>
                  </m:oMath>
                </a14:m>
                <a:r>
                  <a:rPr lang="en-GB" sz="1800" dirty="0"/>
                  <a:t>, where </a:t>
                </a:r>
                <a14:m>
                  <m:oMath xmlns:m="http://schemas.openxmlformats.org/officeDocument/2006/math">
                    <m:r>
                      <a:rPr lang="en-US" sz="1800" i="1" smtClean="0">
                        <a:latin typeface="Cambria Math" panose="02040503050406030204" pitchFamily="18" charset="0"/>
                      </a:rPr>
                      <m:t>𝑘</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m:t>
                    </m:r>
                  </m:oMath>
                </a14:m>
                <a:r>
                  <a:rPr lang="en-GB" sz="1800" dirty="0"/>
                  <a:t> the number of </a:t>
                </a:r>
                <a:r>
                  <a:rPr lang="en-GB" sz="1800" b="1" dirty="0"/>
                  <a:t>senses</a:t>
                </a:r>
                <a:r>
                  <a:rPr lang="en-GB" sz="1800" dirty="0"/>
                  <a:t> associated with word </a:t>
                </a:r>
                <a14:m>
                  <m:oMath xmlns:m="http://schemas.openxmlformats.org/officeDocument/2006/math">
                    <m:r>
                      <a:rPr lang="en-US" sz="1800" i="1" smtClean="0">
                        <a:latin typeface="Cambria Math" panose="02040503050406030204" pitchFamily="18" charset="0"/>
                      </a:rPr>
                      <m:t>𝑖</m:t>
                    </m:r>
                  </m:oMath>
                </a14:m>
                <a:endParaRPr lang="en-GB" sz="1800" dirty="0"/>
              </a:p>
              <a:p>
                <a:pPr lvl="1" fontAlgn="base">
                  <a:lnSpc>
                    <a:spcPct val="100000"/>
                  </a:lnSpc>
                </a:pPr>
                <a:r>
                  <a:rPr lang="en-GB" sz="1800" dirty="0"/>
                  <a:t>WordNet and </a:t>
                </a:r>
                <a:r>
                  <a:rPr lang="en-GB" sz="1800" dirty="0" err="1"/>
                  <a:t>BabelNet</a:t>
                </a:r>
                <a:r>
                  <a:rPr lang="en-GB" sz="1800" dirty="0"/>
                  <a:t> as knowledge base</a:t>
                </a:r>
                <a:endParaRPr lang="en-GB" sz="2000" dirty="0"/>
              </a:p>
              <a:p>
                <a:pPr marL="457200" lvl="1" indent="0" fontAlgn="base">
                  <a:lnSpc>
                    <a:spcPct val="100000"/>
                  </a:lnSpc>
                  <a:buNone/>
                </a:pPr>
                <a:endParaRPr lang="en-GB" sz="900" dirty="0"/>
              </a:p>
              <a:p>
                <a:pPr fontAlgn="base">
                  <a:lnSpc>
                    <a:spcPct val="100000"/>
                  </a:lnSpc>
                </a:pPr>
                <a:r>
                  <a:rPr lang="en-GB" sz="2000" b="1" dirty="0"/>
                  <a:t>Unique</a:t>
                </a:r>
                <a:r>
                  <a:rPr lang="en-GB" sz="2000" dirty="0"/>
                  <a:t> </a:t>
                </a:r>
                <a:r>
                  <a:rPr lang="en-GB" sz="2000" b="1" dirty="0"/>
                  <a:t>concepts</a:t>
                </a:r>
                <a:r>
                  <a:rPr lang="en-GB" sz="2000" dirty="0"/>
                  <a:t> in sense inventories </a:t>
                </a:r>
              </a:p>
              <a:p>
                <a:pPr lvl="1" fontAlgn="base">
                  <a:lnSpc>
                    <a:spcPct val="100000"/>
                  </a:lnSpc>
                </a:pPr>
                <a:r>
                  <a:rPr lang="en-GB" sz="1800" dirty="0"/>
                  <a:t>Game space </a:t>
                </a:r>
                <a14:m>
                  <m:oMath xmlns:m="http://schemas.openxmlformats.org/officeDocument/2006/math">
                    <m:r>
                      <a:rPr lang="en-US" sz="1800" i="1">
                        <a:latin typeface="Cambria Math" panose="02040503050406030204" pitchFamily="18" charset="0"/>
                      </a:rPr>
                      <m:t>𝐶</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r>
                          <a:rPr lang="en-US" sz="1800" i="1">
                            <a:latin typeface="Cambria Math" panose="02040503050406030204" pitchFamily="18" charset="0"/>
                          </a:rPr>
                          <m:t>,   …,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b="0" i="1" smtClean="0">
                                <a:latin typeface="Cambria Math" panose="02040503050406030204" pitchFamily="18" charset="0"/>
                              </a:rPr>
                              <m:t>𝑘</m:t>
                            </m:r>
                          </m:sub>
                        </m:sSub>
                      </m:e>
                    </m:d>
                  </m:oMath>
                </a14:m>
                <a:r>
                  <a:rPr lang="en-GB" sz="1800" dirty="0"/>
                  <a:t> , where </a:t>
                </a:r>
                <a14:m>
                  <m:oMath xmlns:m="http://schemas.openxmlformats.org/officeDocument/2006/math">
                    <m:r>
                      <a:rPr lang="en-US" sz="1800" b="0" i="1" smtClean="0">
                        <a:latin typeface="Cambria Math" panose="02040503050406030204" pitchFamily="18" charset="0"/>
                      </a:rPr>
                      <m:t>𝑘</m:t>
                    </m:r>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oMath>
                </a14:m>
                <a:r>
                  <a:rPr lang="en-GB" sz="1800" dirty="0"/>
                  <a:t> the total number of unique concepts</a:t>
                </a:r>
              </a:p>
              <a:p>
                <a:pPr lvl="1" fontAlgn="base">
                  <a:lnSpc>
                    <a:spcPct val="100000"/>
                  </a:lnSpc>
                </a:pPr>
                <a:r>
                  <a:rPr lang="en-GB" sz="1800" dirty="0"/>
                  <a:t>Assignment of </a:t>
                </a:r>
                <a:r>
                  <a:rPr lang="en-GB" sz="1800" b="1" dirty="0"/>
                  <a:t>probability distribution </a:t>
                </a:r>
                <a:r>
                  <a:rPr lang="en-GB" sz="1800" dirty="0"/>
                  <a:t>over the senses in </a:t>
                </a:r>
                <a14:m>
                  <m:oMath xmlns:m="http://schemas.openxmlformats.org/officeDocument/2006/math">
                    <m:r>
                      <a:rPr lang="en-US" sz="1800" i="1">
                        <a:latin typeface="Cambria Math" panose="02040503050406030204" pitchFamily="18" charset="0"/>
                      </a:rPr>
                      <m:t>𝐶</m:t>
                    </m:r>
                    <m:r>
                      <a:rPr lang="en-US" sz="1800">
                        <a:latin typeface="Cambria Math" panose="02040503050406030204" pitchFamily="18" charset="0"/>
                      </a:rPr>
                      <m:t>, </m:t>
                    </m:r>
                  </m:oMath>
                </a14:m>
                <a:r>
                  <a:rPr lang="en-GB" sz="1800" dirty="0"/>
                  <a:t>for each word </a:t>
                </a:r>
                <a14:m>
                  <m:oMath xmlns:m="http://schemas.openxmlformats.org/officeDocument/2006/math">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𝐼</m:t>
                    </m:r>
                  </m:oMath>
                </a14:m>
                <a:endParaRPr lang="en-GB" sz="900" dirty="0"/>
              </a:p>
              <a:p>
                <a:pPr fontAlgn="base">
                  <a:lnSpc>
                    <a:spcPct val="100000"/>
                  </a:lnSpc>
                </a:pPr>
                <a:endParaRPr lang="en-GB" sz="900" b="1" dirty="0"/>
              </a:p>
              <a:p>
                <a:pPr fontAlgn="base">
                  <a:lnSpc>
                    <a:spcPct val="100000"/>
                  </a:lnSpc>
                </a:pPr>
                <a:r>
                  <a:rPr lang="en-GB" sz="2000" b="1" dirty="0"/>
                  <a:t>Player strategy space </a:t>
                </a:r>
              </a:p>
              <a:p>
                <a:pPr lvl="1" fontAlgn="base">
                  <a:lnSpc>
                    <a:spcPct val="100000"/>
                  </a:lnSpc>
                </a:pPr>
                <a14:m>
                  <m:oMath xmlns:m="http://schemas.openxmlformats.org/officeDocument/2006/math">
                    <m:sSub>
                      <m:sSubPr>
                        <m:ctrlPr>
                          <a:rPr lang="en-US" sz="1800" i="1" smtClean="0">
                            <a:solidFill>
                              <a:srgbClr val="000000"/>
                            </a:solidFill>
                            <a:latin typeface="Cambria Math" panose="02040503050406030204" pitchFamily="18" charset="0"/>
                          </a:rPr>
                        </m:ctrlPr>
                      </m:sSubPr>
                      <m:e>
                        <m:r>
                          <m:rPr>
                            <m:sty m:val="p"/>
                          </m:rPr>
                          <a:rPr lang="en-US" sz="1800" b="0" i="0" smtClean="0">
                            <a:solidFill>
                              <a:srgbClr val="000000"/>
                            </a:solidFill>
                            <a:latin typeface="Cambria Math" panose="02040503050406030204" pitchFamily="18" charset="0"/>
                          </a:rPr>
                          <m:t>s</m:t>
                        </m:r>
                      </m:e>
                      <m:sub>
                        <m:r>
                          <a:rPr lang="en-US" sz="1800" b="0" i="1" smtClean="0">
                            <a:solidFill>
                              <a:srgbClr val="000000"/>
                            </a:solidFill>
                            <a:latin typeface="Cambria Math" panose="02040503050406030204" pitchFamily="18" charset="0"/>
                          </a:rPr>
                          <m:t>𝑝</m:t>
                        </m:r>
                      </m:sub>
                    </m:sSub>
                    <m:r>
                      <a:rPr lang="en-US" sz="1800" b="0" i="1" smtClean="0">
                        <a:solidFill>
                          <a:srgbClr val="000000"/>
                        </a:solidFill>
                        <a:latin typeface="Cambria Math" panose="02040503050406030204" pitchFamily="18" charset="0"/>
                      </a:rPr>
                      <m:t>=</m:t>
                    </m:r>
                    <m:d>
                      <m:dPr>
                        <m:ctrlPr>
                          <a:rPr lang="en-US" sz="180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m:t>
                            </m:r>
                            <m:r>
                              <a:rPr lang="en-US" sz="1800" b="0" i="1" smtClean="0">
                                <a:solidFill>
                                  <a:srgbClr val="000000"/>
                                </a:solidFill>
                                <a:latin typeface="Cambria Math" panose="02040503050406030204" pitchFamily="18" charset="0"/>
                              </a:rPr>
                              <m:t>1,  </m:t>
                            </m:r>
                          </m:sub>
                        </m:sSub>
                        <m:r>
                          <a:rPr lang="en-US" sz="1800" b="0" i="1" smtClean="0">
                            <a:solidFill>
                              <a:srgbClr val="000000"/>
                            </a:solidFill>
                            <a:latin typeface="Cambria Math" panose="02040503050406030204" pitchFamily="18" charset="0"/>
                          </a:rPr>
                          <m:t>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m:t>
                            </m:r>
                            <m:r>
                              <a:rPr lang="en-US" sz="1800" b="0" i="1" smtClean="0">
                                <a:solidFill>
                                  <a:srgbClr val="000000"/>
                                </a:solidFill>
                                <a:latin typeface="Cambria Math" panose="02040503050406030204" pitchFamily="18" charset="0"/>
                              </a:rPr>
                              <m:t>2</m:t>
                            </m:r>
                          </m:sub>
                        </m:sSub>
                        <m:r>
                          <a:rPr lang="en-US" sz="1800" b="0" i="1" smtClean="0">
                            <a:solidFill>
                              <a:srgbClr val="000000"/>
                            </a:solidFill>
                            <a:latin typeface="Cambria Math" panose="02040503050406030204" pitchFamily="18" charset="0"/>
                          </a:rPr>
                          <m:t>,  …,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𝑝𝑛</m:t>
                            </m:r>
                          </m:sub>
                        </m:sSub>
                        <m:r>
                          <a:rPr lang="el-GR" sz="1800" b="0" i="1" smtClean="0">
                            <a:solidFill>
                              <a:srgbClr val="000000"/>
                            </a:solidFill>
                            <a:latin typeface="Cambria Math" panose="02040503050406030204" pitchFamily="18" charset="0"/>
                          </a:rPr>
                          <m:t> </m:t>
                        </m:r>
                      </m:e>
                    </m:d>
                    <m:r>
                      <a:rPr lang="en-US" sz="1800" b="0" i="0"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𝑛</m:t>
                    </m:r>
                    <m:r>
                      <a:rPr lang="en-US" sz="1800" b="0" i="0"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𝐶</m:t>
                    </m:r>
                    <m:r>
                      <a:rPr lang="en-US" sz="1800" b="0" i="1" smtClean="0">
                        <a:solidFill>
                          <a:srgbClr val="000000"/>
                        </a:solidFill>
                        <a:latin typeface="Cambria Math" panose="02040503050406030204" pitchFamily="18" charset="0"/>
                      </a:rPr>
                      <m:t>|</m:t>
                    </m:r>
                  </m:oMath>
                </a14:m>
                <a:endParaRPr lang="en-GB" sz="1800" dirty="0"/>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i="1" smtClean="0">
                            <a:latin typeface="Cambria Math" panose="02040503050406030204" pitchFamily="18" charset="0"/>
                          </a:rPr>
                          <m:t>𝑝𝑖</m:t>
                        </m:r>
                      </m:sub>
                    </m:sSub>
                  </m:oMath>
                </a14:m>
                <a:r>
                  <a:rPr lang="en-GB" sz="1800" dirty="0"/>
                  <a:t> : </a:t>
                </a:r>
                <a:r>
                  <a:rPr lang="en-GB" sz="1800" b="1" dirty="0"/>
                  <a:t>probability</a:t>
                </a:r>
                <a:r>
                  <a:rPr lang="en-GB" sz="1800" dirty="0"/>
                  <a:t> that player </a:t>
                </a:r>
                <a14:m>
                  <m:oMath xmlns:m="http://schemas.openxmlformats.org/officeDocument/2006/math">
                    <m:r>
                      <a:rPr lang="en-US" sz="1800" i="1" smtClean="0">
                        <a:latin typeface="Cambria Math" panose="02040503050406030204" pitchFamily="18" charset="0"/>
                      </a:rPr>
                      <m:t>𝑝</m:t>
                    </m:r>
                  </m:oMath>
                </a14:m>
                <a:r>
                  <a:rPr lang="en-GB" sz="1800" dirty="0"/>
                  <a:t> chooses the </a:t>
                </a:r>
                <a14:m>
                  <m:oMath xmlns:m="http://schemas.openxmlformats.org/officeDocument/2006/math">
                    <m:r>
                      <a:rPr lang="en-US" sz="1800" i="1" smtClean="0">
                        <a:latin typeface="Cambria Math" panose="02040503050406030204" pitchFamily="18" charset="0"/>
                      </a:rPr>
                      <m:t>𝑖</m:t>
                    </m:r>
                    <m:r>
                      <a:rPr lang="en-US" sz="1800" i="1" smtClean="0">
                        <a:latin typeface="Cambria Math" panose="02040503050406030204" pitchFamily="18" charset="0"/>
                      </a:rPr>
                      <m:t>−</m:t>
                    </m:r>
                    <m:r>
                      <a:rPr lang="en-US" sz="1800" i="1" smtClean="0">
                        <a:latin typeface="Cambria Math" panose="02040503050406030204" pitchFamily="18" charset="0"/>
                      </a:rPr>
                      <m:t>𝑡h</m:t>
                    </m:r>
                  </m:oMath>
                </a14:m>
                <a:r>
                  <a:rPr lang="en-GB" sz="1800" dirty="0"/>
                  <a:t> sense / concept</a:t>
                </a:r>
              </a:p>
              <a:p>
                <a:pPr lvl="1" fontAlgn="base">
                  <a:lnSpc>
                    <a:spcPct val="100000"/>
                  </a:lnSpc>
                </a:pPr>
                <a:r>
                  <a:rPr lang="en-GB" sz="1800" dirty="0"/>
                  <a:t>Graphical representation: regular </a:t>
                </a:r>
                <a:r>
                  <a:rPr lang="en-GB" sz="1800" b="1" dirty="0"/>
                  <a:t>polygon</a:t>
                </a:r>
                <a:r>
                  <a:rPr lang="en-GB" sz="1800" dirty="0"/>
                  <a:t> of radius 1, where the distance from the centre to any node - mixed strategy, represents the probability associated with a particular word sense - pure strategy ( for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oMath>
                </a14:m>
                <a:r>
                  <a:rPr lang="en-GB" sz="1800" dirty="0"/>
                  <a:t> )</a:t>
                </a:r>
                <a:endParaRPr lang="en-GB" sz="2000" dirty="0"/>
              </a:p>
              <a:p>
                <a:pPr lvl="1" fontAlgn="base">
                  <a:lnSpc>
                    <a:spcPct val="100000"/>
                  </a:lnSpc>
                </a:pPr>
                <a:endParaRPr lang="en-GB" sz="900" dirty="0"/>
              </a:p>
              <a:p>
                <a:pPr fontAlgn="base">
                  <a:lnSpc>
                    <a:spcPct val="100000"/>
                  </a:lnSpc>
                </a:pPr>
                <a:endParaRPr lang="en-GB" sz="4000" dirty="0"/>
              </a:p>
            </p:txBody>
          </p:sp>
        </mc:Choice>
        <mc:Fallback xmlns="">
          <p:sp>
            <p:nvSpPr>
              <p:cNvPr id="21" name="Content Placeholder 2">
                <a:extLst>
                  <a:ext uri="{FF2B5EF4-FFF2-40B4-BE49-F238E27FC236}">
                    <a16:creationId xmlns:a16="http://schemas.microsoft.com/office/drawing/2014/main" id="{61481921-CAF3-434D-BDB0-B424ACCC794E}"/>
                  </a:ext>
                </a:extLst>
              </p:cNvPr>
              <p:cNvSpPr txBox="1">
                <a:spLocks noRot="1" noChangeAspect="1" noMove="1" noResize="1" noEditPoints="1" noAdjustHandles="1" noChangeArrowheads="1" noChangeShapeType="1" noTextEdit="1"/>
              </p:cNvSpPr>
              <p:nvPr/>
            </p:nvSpPr>
            <p:spPr>
              <a:xfrm>
                <a:off x="920905" y="1799958"/>
                <a:ext cx="10350190" cy="4639799"/>
              </a:xfrm>
              <a:prstGeom prst="rect">
                <a:avLst/>
              </a:prstGeom>
              <a:blipFill>
                <a:blip r:embed="rId4"/>
                <a:stretch>
                  <a:fillRect l="-490" t="-546" b="-3552"/>
                </a:stretch>
              </a:blipFill>
            </p:spPr>
            <p:txBody>
              <a:bodyPr/>
              <a:lstStyle/>
              <a:p>
                <a:r>
                  <a:rPr lang="en-GR">
                    <a:noFill/>
                  </a:rPr>
                  <a:t> </a:t>
                </a:r>
              </a:p>
            </p:txBody>
          </p:sp>
        </mc:Fallback>
      </mc:AlternateContent>
      <p:pic>
        <p:nvPicPr>
          <p:cNvPr id="4" name="Graphic 3" descr="Pyramid Shape outline">
            <a:hlinkClick r:id="rId5" action="ppaction://hlinksldjump"/>
            <a:extLst>
              <a:ext uri="{FF2B5EF4-FFF2-40B4-BE49-F238E27FC236}">
                <a16:creationId xmlns:a16="http://schemas.microsoft.com/office/drawing/2014/main" id="{5F25C1AD-0ABC-4644-9E8D-703C481262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2185" y="6244883"/>
            <a:ext cx="501430" cy="501430"/>
          </a:xfrm>
          <a:prstGeom prst="rect">
            <a:avLst/>
          </a:prstGeom>
          <a:effectLst>
            <a:softEdge rad="0"/>
          </a:effectLst>
        </p:spPr>
      </p:pic>
    </p:spTree>
    <p:extLst>
      <p:ext uri="{BB962C8B-B14F-4D97-AF65-F5344CB8AC3E}">
        <p14:creationId xmlns:p14="http://schemas.microsoft.com/office/powerpoint/2010/main" val="348297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36C0E865-2B48-8E47-B3D7-CD00BCC8522A}"/>
                  </a:ext>
                </a:extLst>
              </p:cNvPr>
              <p:cNvSpPr>
                <a:spLocks noGrp="1"/>
              </p:cNvSpPr>
              <p:nvPr>
                <p:ph idx="1"/>
              </p:nvPr>
            </p:nvSpPr>
            <p:spPr>
              <a:xfrm>
                <a:off x="838200" y="1783552"/>
                <a:ext cx="10515600" cy="4682977"/>
              </a:xfrm>
            </p:spPr>
            <p:txBody>
              <a:bodyPr>
                <a:noAutofit/>
              </a:bodyPr>
              <a:lstStyle/>
              <a:p>
                <a:pPr fontAlgn="base"/>
                <a:r>
                  <a:rPr lang="en-GB" sz="1900" b="1" dirty="0">
                    <a:latin typeface="+mj-lt"/>
                  </a:rPr>
                  <a:t>System</a:t>
                </a:r>
                <a:r>
                  <a:rPr lang="en-GB" sz="1900" dirty="0">
                    <a:latin typeface="+mj-lt"/>
                  </a:rPr>
                  <a:t> </a:t>
                </a:r>
                <a:r>
                  <a:rPr lang="en-GB" sz="1900" b="1" dirty="0">
                    <a:latin typeface="+mj-lt"/>
                  </a:rPr>
                  <a:t>strategy</a:t>
                </a:r>
                <a:r>
                  <a:rPr lang="en-GB" sz="1900" dirty="0">
                    <a:latin typeface="+mj-lt"/>
                  </a:rPr>
                  <a:t> </a:t>
                </a:r>
                <a:r>
                  <a:rPr lang="en-GB" sz="1900" b="1" dirty="0">
                    <a:latin typeface="+mj-lt"/>
                  </a:rPr>
                  <a:t>space</a:t>
                </a:r>
                <a:r>
                  <a:rPr lang="en-GB" sz="1900" dirty="0">
                    <a:latin typeface="+mj-lt"/>
                  </a:rPr>
                  <a:t> </a:t>
                </a:r>
                <a14:m>
                  <m:oMath xmlns:m="http://schemas.openxmlformats.org/officeDocument/2006/math">
                    <m:sSub>
                      <m:sSubPr>
                        <m:ctrlPr>
                          <a:rPr lang="el-GR" sz="1900" b="0" i="1" smtClean="0">
                            <a:latin typeface="Cambria Math" panose="02040503050406030204" pitchFamily="18" charset="0"/>
                          </a:rPr>
                        </m:ctrlPr>
                      </m:sSubPr>
                      <m:e>
                        <m:r>
                          <a:rPr lang="en-US" sz="1900" b="0" i="1" smtClean="0">
                            <a:latin typeface="Cambria Math" panose="02040503050406030204" pitchFamily="18" charset="0"/>
                          </a:rPr>
                          <m:t>𝑆</m:t>
                        </m:r>
                      </m:e>
                      <m:sub>
                        <m:r>
                          <m:rPr>
                            <m:sty m:val="p"/>
                          </m:rPr>
                          <a:rPr lang="el-GR" sz="1900" b="0" i="0" smtClean="0">
                            <a:latin typeface="Cambria Math" panose="02040503050406030204" pitchFamily="18" charset="0"/>
                          </a:rPr>
                          <m:t>Ν</m:t>
                        </m:r>
                        <m:r>
                          <a:rPr lang="el-GR" sz="1900" b="0" i="1" smtClean="0">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𝐶</m:t>
                        </m:r>
                        <m:r>
                          <a:rPr lang="el-GR" sz="1900" b="0" i="1" smtClean="0">
                            <a:latin typeface="Cambria Math" panose="02040503050406030204" pitchFamily="18" charset="0"/>
                            <a:ea typeface="Cambria Math" panose="02040503050406030204" pitchFamily="18" charset="0"/>
                          </a:rPr>
                          <m:t>|</m:t>
                        </m:r>
                      </m:sub>
                    </m:sSub>
                  </m:oMath>
                </a14:m>
                <a:r>
                  <a:rPr lang="el-GR" sz="1900" dirty="0">
                    <a:latin typeface="+mj-lt"/>
                  </a:rPr>
                  <a:t> </a:t>
                </a:r>
                <a:r>
                  <a:rPr lang="en-US" sz="1900" dirty="0">
                    <a:latin typeface="+mj-lt"/>
                  </a:rPr>
                  <a:t>initialization</a:t>
                </a:r>
                <a:endParaRPr lang="en-GB" sz="1900" dirty="0">
                  <a:latin typeface="+mj-lt"/>
                </a:endParaRPr>
              </a:p>
              <a:p>
                <a:pPr lvl="1"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𝑖h</m:t>
                        </m:r>
                      </m:sub>
                    </m:sSub>
                  </m:oMath>
                </a14:m>
                <a:r>
                  <a:rPr lang="en-GB" sz="1600" dirty="0">
                    <a:latin typeface="+mj-lt"/>
                  </a:rPr>
                  <a:t> : </a:t>
                </a:r>
                <a:r>
                  <a:rPr lang="en-GB" sz="1600" b="1" dirty="0">
                    <a:latin typeface="+mj-lt"/>
                  </a:rPr>
                  <a:t>probability</a:t>
                </a:r>
                <a:r>
                  <a:rPr lang="en-GB" sz="1600" dirty="0">
                    <a:latin typeface="+mj-lt"/>
                  </a:rPr>
                  <a:t> of player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oMath>
                </a14:m>
                <a:r>
                  <a:rPr lang="en-GB" sz="1600" dirty="0">
                    <a:latin typeface="+mj-lt"/>
                  </a:rPr>
                  <a:t>to choose the</a:t>
                </a:r>
                <a:r>
                  <a:rPr lang="en-US" sz="1600" dirty="0">
                    <a:latin typeface="+mj-lt"/>
                  </a:rPr>
                  <a:t> </a:t>
                </a:r>
                <a14:m>
                  <m:oMath xmlns:m="http://schemas.openxmlformats.org/officeDocument/2006/math">
                    <m:r>
                      <a:rPr lang="en-US" sz="1600" b="0" i="1" smtClean="0">
                        <a:latin typeface="Cambria Math" panose="02040503050406030204" pitchFamily="18" charset="0"/>
                      </a:rPr>
                      <m:t>h</m:t>
                    </m:r>
                    <m:r>
                      <a:rPr lang="en-US" sz="1600" b="0" i="1" smtClean="0">
                        <a:latin typeface="Cambria Math" panose="02040503050406030204" pitchFamily="18" charset="0"/>
                      </a:rPr>
                      <m:t>−</m:t>
                    </m:r>
                    <m:r>
                      <a:rPr lang="en-US" sz="1600" b="0" i="1" smtClean="0">
                        <a:latin typeface="Cambria Math" panose="02040503050406030204" pitchFamily="18" charset="0"/>
                      </a:rPr>
                      <m:t>𝑡h</m:t>
                    </m:r>
                  </m:oMath>
                </a14:m>
                <a:r>
                  <a:rPr lang="en-GB" sz="1600" dirty="0">
                    <a:latin typeface="+mj-lt"/>
                  </a:rPr>
                  <a:t> pure strategy to play</a:t>
                </a:r>
              </a:p>
              <a:p>
                <a:pPr marL="457200" lvl="1" indent="0" fontAlgn="base">
                  <a:buNone/>
                </a:pPr>
                <a:endParaRPr lang="en-GB" sz="800" dirty="0">
                  <a:latin typeface="+mj-lt"/>
                </a:endParaRPr>
              </a:p>
              <a:p>
                <a:pPr lvl="1" fontAlgn="base">
                  <a:spcBef>
                    <a:spcPts val="100"/>
                  </a:spcBef>
                </a:pPr>
                <a:r>
                  <a:rPr lang="en-GB" sz="1600" b="1" dirty="0">
                    <a:latin typeface="+mj-lt"/>
                  </a:rPr>
                  <a:t>Uniform</a:t>
                </a:r>
                <a:r>
                  <a:rPr lang="en-GB" sz="1600" dirty="0">
                    <a:latin typeface="+mj-lt"/>
                  </a:rPr>
                  <a:t> distribution </a:t>
                </a:r>
              </a:p>
              <a:p>
                <a:pPr lvl="2" fontAlgn="base"/>
                <a:r>
                  <a:rPr lang="en-GB" sz="1500" b="1" dirty="0">
                    <a:latin typeface="+mj-lt"/>
                  </a:rPr>
                  <a:t>unsupervised</a:t>
                </a:r>
                <a:r>
                  <a:rPr lang="en-GB" sz="1500" dirty="0">
                    <a:latin typeface="+mj-lt"/>
                  </a:rPr>
                  <a:t> learning: no prior knowledge</a:t>
                </a:r>
                <a:endParaRPr lang="en-US" sz="1500" b="1" i="1" dirty="0">
                  <a:latin typeface="+mj-lt"/>
                </a:endParaRPr>
              </a:p>
              <a:p>
                <a:pPr lvl="2" fontAlgn="base">
                  <a:lnSpc>
                    <a:spcPct val="100000"/>
                  </a:lnSpc>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 </m:t>
                                </m:r>
                                <m:d>
                                  <m:dPr>
                                    <m:begChr m:val=""/>
                                    <m:endChr m:val="|"/>
                                    <m:ctrlPr>
                                      <a:rPr lang="en-US" sz="1600" b="0" i="1" smtClean="0">
                                        <a:latin typeface="Cambria Math" panose="02040503050406030204" pitchFamily="18" charset="0"/>
                                      </a:rPr>
                                    </m:ctrlPr>
                                  </m:dPr>
                                  <m:e>
                                    <m:r>
                                      <a:rPr lang="en-GR" sz="180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e>
                              <m:sup>
                                <m:r>
                                  <a:rPr lang="en-US" sz="1600" b="0" i="1" smtClean="0">
                                    <a:latin typeface="Cambria Math" panose="02040503050406030204" pitchFamily="18" charset="0"/>
                                  </a:rPr>
                                  <m:t>−1</m:t>
                                </m:r>
                              </m:sup>
                            </m:sSup>
                            <m:r>
                              <a:rPr lang="en-US" sz="1600" b="0" i="1" smtClean="0">
                                <a:latin typeface="Cambria Math" panose="02040503050406030204" pitchFamily="18" charset="0"/>
                              </a:rPr>
                              <m:t>    ,  </m:t>
                            </m:r>
                            <m:r>
                              <a:rPr lang="en-US" sz="1600" b="0" i="1" smtClean="0">
                                <a:latin typeface="Cambria Math" panose="02040503050406030204" pitchFamily="18" charset="0"/>
                              </a:rPr>
                              <m:t>𝑖𝑓</m:t>
                            </m:r>
                            <m:r>
                              <a:rPr lang="en-US" sz="1600" b="0" i="1" smtClean="0">
                                <a:latin typeface="Cambria Math" panose="02040503050406030204" pitchFamily="18" charset="0"/>
                              </a:rPr>
                              <m:t> </m:t>
                            </m:r>
                            <m:r>
                              <a:rPr lang="en-US" sz="1600" b="0" i="1" smtClean="0">
                                <a:latin typeface="Cambria Math" panose="02040503050406030204" pitchFamily="18" charset="0"/>
                              </a:rPr>
                              <m:t>𝑠𝑒𝑛𝑠𝑒</m:t>
                            </m:r>
                            <m:r>
                              <a:rPr lang="en-US" sz="1600" b="0" i="1" smtClean="0">
                                <a:latin typeface="Cambria Math" panose="02040503050406030204" pitchFamily="18" charset="0"/>
                              </a:rPr>
                              <m:t> </m:t>
                            </m:r>
                            <m:r>
                              <a:rPr lang="en-US" sz="1600" b="0" i="1" smtClean="0">
                                <a:latin typeface="Cambria Math" panose="02040503050406030204" pitchFamily="18" charset="0"/>
                              </a:rPr>
                              <m:t>h</m:t>
                            </m:r>
                            <m:r>
                              <a:rPr lang="en-US" sz="1600" b="0" i="1" smtClean="0">
                                <a:latin typeface="Cambria Math" panose="02040503050406030204" pitchFamily="18" charset="0"/>
                              </a:rPr>
                              <m:t> </m:t>
                            </m:r>
                            <m:r>
                              <a:rPr lang="en-US" sz="1600" b="0" i="1" smtClean="0">
                                <a:latin typeface="Cambria Math" panose="02040503050406030204" pitchFamily="18" charset="0"/>
                              </a:rPr>
                              <m:t>𝑖𝑠</m:t>
                            </m:r>
                            <m:r>
                              <a:rPr lang="en-US" sz="1600" b="0" i="1" smtClean="0">
                                <a:latin typeface="Cambria Math" panose="02040503050406030204" pitchFamily="18" charset="0"/>
                              </a:rPr>
                              <m:t> </m:t>
                            </m:r>
                            <m:r>
                              <a:rPr lang="en-US" sz="1600" b="0" i="1" smtClean="0">
                                <a:latin typeface="Cambria Math" panose="02040503050406030204" pitchFamily="18" charset="0"/>
                              </a:rPr>
                              <m:t>𝑖𝑛</m:t>
                            </m:r>
                            <m:sSub>
                              <m:sSubPr>
                                <m:ctrlPr>
                                  <a:rPr lang="en-US" sz="1600" i="1">
                                    <a:latin typeface="Cambria Math" panose="02040503050406030204" pitchFamily="18" charset="0"/>
                                  </a:rPr>
                                </m:ctrlPr>
                              </m:sSubPr>
                              <m:e>
                                <m:r>
                                  <a:rPr lang="en-US" sz="1600" b="0" i="1" smtClean="0">
                                    <a:latin typeface="Cambria Math" panose="02040503050406030204" pitchFamily="18" charset="0"/>
                                  </a:rPr>
                                  <m:t> </m:t>
                                </m:r>
                                <m:r>
                                  <a:rPr lang="en-US" sz="1600" i="1">
                                    <a:latin typeface="Cambria Math" panose="02040503050406030204" pitchFamily="18" charset="0"/>
                                  </a:rPr>
                                  <m:t>𝑀</m:t>
                                </m:r>
                              </m:e>
                              <m:sub>
                                <m:r>
                                  <a:rPr lang="en-US" sz="1600" i="1">
                                    <a:latin typeface="Cambria Math" panose="02040503050406030204" pitchFamily="18" charset="0"/>
                                  </a:rPr>
                                  <m:t>𝑖</m:t>
                                </m:r>
                              </m:sub>
                            </m:sSub>
                          </m:e>
                          <m:e>
                            <m:r>
                              <a:rPr lang="en-US" sz="1600" b="0" i="1" smtClean="0">
                                <a:latin typeface="Cambria Math" panose="02040503050406030204" pitchFamily="18" charset="0"/>
                              </a:rPr>
                              <m:t>0,  </m:t>
                            </m:r>
                            <m:r>
                              <a:rPr lang="en-US" sz="1600" b="0" i="1" smtClean="0">
                                <a:latin typeface="Cambria Math" panose="02040503050406030204" pitchFamily="18" charset="0"/>
                              </a:rPr>
                              <m:t>𝑜𝑡h𝑒𝑟𝑤𝑖𝑠𝑒</m:t>
                            </m:r>
                          </m:e>
                        </m:eqArr>
                      </m:e>
                    </m:d>
                  </m:oMath>
                </a14:m>
                <a:endParaRPr lang="en-GB" sz="1600" dirty="0">
                  <a:latin typeface="+mj-lt"/>
                </a:endParaRPr>
              </a:p>
              <a:p>
                <a:pPr marL="914400" lvl="2" indent="0" fontAlgn="base">
                  <a:buNone/>
                </a:pPr>
                <a:endParaRPr lang="en-GB" sz="500" dirty="0">
                  <a:latin typeface="+mj-lt"/>
                </a:endParaRPr>
              </a:p>
              <a:p>
                <a:pPr lvl="1" fontAlgn="base">
                  <a:spcBef>
                    <a:spcPts val="100"/>
                  </a:spcBef>
                </a:pPr>
                <a:r>
                  <a:rPr lang="en-GB" sz="1600" b="1" dirty="0">
                    <a:latin typeface="+mj-lt"/>
                  </a:rPr>
                  <a:t>Geometric</a:t>
                </a:r>
                <a:r>
                  <a:rPr lang="en-GB" sz="1600" dirty="0">
                    <a:latin typeface="+mj-lt"/>
                  </a:rPr>
                  <a:t> distribution</a:t>
                </a:r>
              </a:p>
              <a:p>
                <a:pPr lvl="2" fontAlgn="base"/>
                <a:r>
                  <a:rPr lang="en-GB" sz="1500" b="1" dirty="0">
                    <a:latin typeface="+mj-lt"/>
                  </a:rPr>
                  <a:t>semi-supervised</a:t>
                </a:r>
                <a:r>
                  <a:rPr lang="en-GB" sz="1500" dirty="0">
                    <a:latin typeface="+mj-lt"/>
                  </a:rPr>
                  <a:t> learning: exploits information from prior knowledge </a:t>
                </a:r>
              </a:p>
              <a:p>
                <a:pPr lvl="2" fontAlgn="base">
                  <a:lnSpc>
                    <a:spcPct val="100000"/>
                  </a:lnSpc>
                </a:pP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US" sz="1600" b="0" i="1" smtClean="0">
                                <a:latin typeface="Cambria Math" panose="02040503050406030204" pitchFamily="18" charset="0"/>
                              </a:rPr>
                              <m:t>𝑝</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𝑝</m:t>
                                    </m:r>
                                  </m:e>
                                </m:d>
                              </m:e>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h</m:t>
                                    </m:r>
                                  </m:sub>
                                </m:sSub>
                              </m:sup>
                            </m:sSup>
                            <m:r>
                              <a:rPr lang="en-US" sz="1600" b="0" i="1" smtClean="0">
                                <a:latin typeface="Cambria Math" panose="02040503050406030204" pitchFamily="18" charset="0"/>
                              </a:rPr>
                              <m:t> </m:t>
                            </m:r>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i="1">
                                    <a:latin typeface="Cambria Math" panose="02040503050406030204" pitchFamily="18" charset="0"/>
                                  </a:rPr>
                                  <m:t>𝑖</m:t>
                                </m:r>
                              </m:sub>
                            </m:sSub>
                          </m:e>
                          <m:e>
                            <m:r>
                              <a:rPr lang="en-US" sz="1600" b="0" i="1" smtClean="0">
                                <a:latin typeface="Cambria Math" panose="02040503050406030204" pitchFamily="18" charset="0"/>
                              </a:rPr>
                              <m:t>  </m:t>
                            </m:r>
                            <m:r>
                              <a:rPr lang="en-US" sz="1600" i="1">
                                <a:latin typeface="Cambria Math" panose="02040503050406030204" pitchFamily="18" charset="0"/>
                              </a:rPr>
                              <m:t>0</m:t>
                            </m:r>
                            <m:r>
                              <a:rPr lang="en-US" sz="1600" b="0" i="1" smtClean="0">
                                <a:latin typeface="Cambria Math" panose="02040503050406030204" pitchFamily="18" charset="0"/>
                              </a:rPr>
                              <m:t> </m:t>
                            </m:r>
                            <m:r>
                              <a:rPr lang="en-US" sz="1600" i="1">
                                <a:latin typeface="Cambria Math" panose="02040503050406030204" pitchFamily="18" charset="0"/>
                              </a:rPr>
                              <m:t>,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latin typeface="+mj-lt"/>
                  </a:rPr>
                  <a:t>  </a:t>
                </a:r>
              </a:p>
              <a:p>
                <a:pPr lvl="3" fontAlgn="base">
                  <a:buFont typeface="Wingdings" pitchFamily="2" charset="2"/>
                  <a:buChar char="ü"/>
                </a:pPr>
                <a:r>
                  <a:rPr lang="en-GB" sz="1400" b="1" dirty="0">
                    <a:latin typeface="+mj-lt"/>
                  </a:rPr>
                  <a:t>higher</a:t>
                </a:r>
                <a:r>
                  <a:rPr lang="en-GB" sz="1400" dirty="0">
                    <a:latin typeface="+mj-lt"/>
                  </a:rPr>
                  <a:t> probability on senses that have a </a:t>
                </a:r>
                <a:r>
                  <a:rPr lang="en-GB" sz="1400" b="1" dirty="0">
                    <a:latin typeface="+mj-lt"/>
                  </a:rPr>
                  <a:t>high frequency </a:t>
                </a:r>
                <a14:m>
                  <m:oMath xmlns:m="http://schemas.openxmlformats.org/officeDocument/2006/math">
                    <m:r>
                      <a:rPr lang="en-US" sz="1400" b="1"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h</m:t>
                        </m:r>
                      </m:sub>
                    </m:sSub>
                    <m:r>
                      <a:rPr lang="en-US" sz="1400" b="0" i="1" smtClean="0">
                        <a:latin typeface="Cambria Math" panose="02040503050406030204" pitchFamily="18" charset="0"/>
                      </a:rPr>
                      <m:t> </m:t>
                    </m:r>
                  </m:oMath>
                </a14:m>
                <a:r>
                  <a:rPr lang="en-GB" sz="1400" dirty="0">
                    <a:latin typeface="+mj-lt"/>
                  </a:rPr>
                  <a:t>: sense rank</a:t>
                </a:r>
              </a:p>
              <a:p>
                <a:pPr marL="1371600" lvl="3" indent="0" fontAlgn="base">
                  <a:buNone/>
                </a:pPr>
                <a:endParaRPr lang="en-GB" sz="600" dirty="0">
                  <a:latin typeface="+mj-lt"/>
                </a:endParaRPr>
              </a:p>
              <a:p>
                <a:pPr lvl="2" fontAlgn="base">
                  <a:lnSpc>
                    <a:spcPct val="100000"/>
                  </a:lnSpc>
                </a:pP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m:t>
                        </m:r>
                        <m:r>
                          <a:rPr lang="en-US" sz="1600" i="1" smtClean="0">
                            <a:latin typeface="Cambria Math" panose="02040503050406030204" pitchFamily="18" charset="0"/>
                          </a:rPr>
                          <m:t>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i="1">
                                <a:latin typeface="Cambria Math" panose="02040503050406030204" pitchFamily="18" charset="0"/>
                              </a:rPr>
                              <m:t>𝑝</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𝑝</m:t>
                                    </m:r>
                                  </m:e>
                                </m:d>
                              </m:e>
                              <m:sup>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b="0" i="1" smtClean="0">
                                        <a:latin typeface="Cambria Math" panose="02040503050406030204" pitchFamily="18" charset="0"/>
                                      </a:rPr>
                                      <m:t>𝑜</m:t>
                                    </m:r>
                                  </m:sub>
                                </m:sSub>
                              </m:sup>
                            </m:sSup>
                            <m:r>
                              <a:rPr lang="en-US" sz="1600" b="0" i="1" smtClean="0">
                                <a:latin typeface="Cambria Math" panose="02040503050406030204" pitchFamily="18" charset="0"/>
                              </a:rPr>
                              <m:t>  </m:t>
                            </m:r>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r>
                              <a:rPr lang="en-US" sz="1600" b="0" i="1" smtClean="0">
                                <a:latin typeface="Cambria Math" panose="02040503050406030204" pitchFamily="18" charset="0"/>
                              </a:rPr>
                              <m:t>𝑐𝑙𝑢𝑠𝑡𝑒𝑟</m:t>
                            </m:r>
                            <m:r>
                              <a:rPr lang="en-US" sz="1600" b="0" i="1" smtClean="0">
                                <a:latin typeface="Cambria Math" panose="02040503050406030204" pitchFamily="18" charset="0"/>
                              </a:rPr>
                              <m:t> </m:t>
                            </m:r>
                            <m:r>
                              <a:rPr lang="en-US" sz="1600" b="0" i="1" smtClean="0">
                                <a:latin typeface="Cambria Math" panose="02040503050406030204" pitchFamily="18" charset="0"/>
                              </a:rPr>
                              <m:t>𝑜</m:t>
                            </m:r>
                          </m:e>
                          <m:e>
                            <m:r>
                              <a:rPr lang="en-US" sz="1600" i="1">
                                <a:latin typeface="Cambria Math" panose="02040503050406030204" pitchFamily="18" charset="0"/>
                              </a:rPr>
                              <m:t>0,  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latin typeface="+mj-lt"/>
                  </a:rPr>
                  <a:t> </a:t>
                </a:r>
              </a:p>
              <a:p>
                <a:pPr lvl="3" fontAlgn="base">
                  <a:spcAft>
                    <a:spcPts val="500"/>
                  </a:spcAft>
                  <a:buFont typeface="Wingdings" pitchFamily="2" charset="2"/>
                  <a:buChar char="ü"/>
                </a:pPr>
                <a:r>
                  <a:rPr lang="en-GB" sz="1400" dirty="0">
                    <a:latin typeface="+mj-lt"/>
                  </a:rPr>
                  <a:t> </a:t>
                </a:r>
                <a:r>
                  <a:rPr lang="en-GB" sz="1400" b="1" dirty="0">
                    <a:latin typeface="+mj-lt"/>
                  </a:rPr>
                  <a:t>equal</a:t>
                </a:r>
                <a:r>
                  <a:rPr lang="en-GB" sz="1400" dirty="0">
                    <a:latin typeface="+mj-lt"/>
                  </a:rPr>
                  <a:t> probability to the senses belonging to a determined </a:t>
                </a:r>
                <a:r>
                  <a:rPr lang="en-GB" sz="1400" b="1" dirty="0">
                    <a:latin typeface="+mj-lt"/>
                  </a:rPr>
                  <a:t>cluster </a:t>
                </a:r>
                <a14:m>
                  <m:oMath xmlns:m="http://schemas.openxmlformats.org/officeDocument/2006/math">
                    <m:r>
                      <a:rPr lang="en-US" sz="1400" b="1"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𝑟</m:t>
                        </m:r>
                      </m:e>
                      <m:sub>
                        <m:r>
                          <a:rPr lang="en-US" sz="1400" b="0" i="1" smtClean="0">
                            <a:latin typeface="Cambria Math" panose="02040503050406030204" pitchFamily="18" charset="0"/>
                          </a:rPr>
                          <m:t>𝑜</m:t>
                        </m:r>
                      </m:sub>
                    </m:sSub>
                    <m:r>
                      <a:rPr lang="en-US" sz="1400" i="1">
                        <a:latin typeface="Cambria Math" panose="02040503050406030204" pitchFamily="18" charset="0"/>
                      </a:rPr>
                      <m:t> </m:t>
                    </m:r>
                  </m:oMath>
                </a14:m>
                <a:r>
                  <a:rPr lang="en-GB" sz="1400" dirty="0"/>
                  <a:t>: cluster rank</a:t>
                </a:r>
                <a:endParaRPr lang="en-GB" sz="1400" b="1" dirty="0">
                  <a:latin typeface="+mj-lt"/>
                </a:endParaRPr>
              </a:p>
              <a:p>
                <a:pPr lvl="2" fontAlgn="base"/>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𝑖h</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𝑖h</m:t>
                            </m:r>
                          </m:sub>
                        </m:sSub>
                      </m:num>
                      <m:den>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𝑗</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𝑝𝑟</m:t>
                                </m:r>
                              </m:e>
                              <m:sub>
                                <m:r>
                                  <a:rPr lang="en-US" sz="1600" b="0" i="1" smtClean="0">
                                    <a:latin typeface="Cambria Math" panose="02040503050406030204" pitchFamily="18" charset="0"/>
                                  </a:rPr>
                                  <m:t>𝑖𝑗</m:t>
                                </m:r>
                              </m:sub>
                            </m:sSub>
                          </m:e>
                        </m:nary>
                      </m:den>
                    </m:f>
                    <m:r>
                      <a:rPr lang="en-US" sz="1600" b="0" i="1" smtClean="0">
                        <a:latin typeface="Cambria Math" panose="02040503050406030204" pitchFamily="18" charset="0"/>
                      </a:rPr>
                      <m:t> →  </m:t>
                    </m:r>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h</m:t>
                        </m:r>
                        <m:r>
                          <a:rPr lang="en-US" sz="1600" b="0" i="1" smtClean="0">
                            <a:latin typeface="Cambria Math" panose="02040503050406030204" pitchFamily="18" charset="0"/>
                          </a:rPr>
                          <m:t>∈</m:t>
                        </m:r>
                        <m:r>
                          <a:rPr lang="en-US" sz="1600" b="0" i="1" smtClean="0">
                            <a:latin typeface="Cambria Math" panose="02040503050406030204" pitchFamily="18" charset="0"/>
                          </a:rPr>
                          <m:t>𝐶</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=1</m:t>
                        </m:r>
                      </m:e>
                    </m:nary>
                  </m:oMath>
                </a14:m>
                <a:r>
                  <a:rPr lang="en-GB" sz="1600" dirty="0">
                    <a:latin typeface="+mj-lt"/>
                  </a:rPr>
                  <a:t>   </a:t>
                </a:r>
              </a:p>
            </p:txBody>
          </p:sp>
        </mc:Choice>
        <mc:Fallback xmlns="">
          <p:sp>
            <p:nvSpPr>
              <p:cNvPr id="12" name="Content Placeholder 2">
                <a:extLst>
                  <a:ext uri="{FF2B5EF4-FFF2-40B4-BE49-F238E27FC236}">
                    <a16:creationId xmlns:a16="http://schemas.microsoft.com/office/drawing/2014/main" id="{36C0E865-2B48-8E47-B3D7-CD00BCC8522A}"/>
                  </a:ext>
                </a:extLst>
              </p:cNvPr>
              <p:cNvSpPr>
                <a:spLocks noGrp="1" noRot="1" noChangeAspect="1" noMove="1" noResize="1" noEditPoints="1" noAdjustHandles="1" noChangeArrowheads="1" noChangeShapeType="1" noTextEdit="1"/>
              </p:cNvSpPr>
              <p:nvPr>
                <p:ph idx="1"/>
              </p:nvPr>
            </p:nvSpPr>
            <p:spPr>
              <a:xfrm>
                <a:off x="838200" y="1783552"/>
                <a:ext cx="10515600" cy="4682977"/>
              </a:xfrm>
              <a:blipFill>
                <a:blip r:embed="rId4"/>
                <a:stretch>
                  <a:fillRect l="-483" t="-1351" b="-26216"/>
                </a:stretch>
              </a:blipFill>
            </p:spPr>
            <p:txBody>
              <a:bodyPr/>
              <a:lstStyle/>
              <a:p>
                <a:r>
                  <a:rPr lang="en-GR">
                    <a:noFill/>
                  </a:rPr>
                  <a:t> </a:t>
                </a:r>
              </a:p>
            </p:txBody>
          </p:sp>
        </mc:Fallback>
      </mc:AlternateContent>
    </p:spTree>
    <p:extLst>
      <p:ext uri="{BB962C8B-B14F-4D97-AF65-F5344CB8AC3E}">
        <p14:creationId xmlns:p14="http://schemas.microsoft.com/office/powerpoint/2010/main" val="283581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C664535E-1F0D-7541-BCF5-585F901D1D1C}"/>
                  </a:ext>
                </a:extLst>
              </p:cNvPr>
              <p:cNvSpPr>
                <a:spLocks noGrp="1"/>
              </p:cNvSpPr>
              <p:nvPr>
                <p:ph idx="1"/>
              </p:nvPr>
            </p:nvSpPr>
            <p:spPr>
              <a:xfrm>
                <a:off x="3676697" y="700266"/>
                <a:ext cx="8119591" cy="5457459"/>
              </a:xfrm>
            </p:spPr>
            <p:txBody>
              <a:bodyPr>
                <a:noAutofit/>
              </a:bodyPr>
              <a:lstStyle/>
              <a:p>
                <a:pPr fontAlgn="base"/>
                <a:r>
                  <a:rPr lang="en-GB" sz="1800" b="1" dirty="0"/>
                  <a:t>Sense similarity </a:t>
                </a:r>
                <a:r>
                  <a:rPr lang="en-GB" sz="1800" dirty="0"/>
                  <a:t>matrix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𝐶</m:t>
                        </m:r>
                        <m:r>
                          <a:rPr lang="en-US" sz="1800" b="0" i="1" smtClean="0">
                            <a:latin typeface="Cambria Math" panose="02040503050406030204" pitchFamily="18" charset="0"/>
                            <a:ea typeface="Cambria Math" panose="02040503050406030204" pitchFamily="18" charset="0"/>
                          </a:rPr>
                          <m:t>|</m:t>
                        </m:r>
                      </m:sub>
                    </m:sSub>
                    <m:r>
                      <a:rPr lang="en-US" sz="1800" b="0" i="1" smtClean="0">
                        <a:latin typeface="Cambria Math" panose="02040503050406030204" pitchFamily="18" charset="0"/>
                      </a:rPr>
                      <m:t> </m:t>
                    </m:r>
                    <m:r>
                      <a:rPr lang="en-US" sz="1800" b="0" i="0" smtClean="0">
                        <a:latin typeface="Cambria Math" panose="02040503050406030204" pitchFamily="18" charset="0"/>
                      </a:rPr>
                      <m:t> </m:t>
                    </m:r>
                  </m:oMath>
                </a14:m>
                <a:endParaRPr lang="en-GB" sz="1800" dirty="0"/>
              </a:p>
              <a:p>
                <a:pPr lvl="1" fontAlgn="base"/>
                <a:r>
                  <a:rPr lang="en-GB" sz="1600" dirty="0"/>
                  <a:t>Pairwise similarity among senses in </a:t>
                </a:r>
                <a14:m>
                  <m:oMath xmlns:m="http://schemas.openxmlformats.org/officeDocument/2006/math">
                    <m:r>
                      <a:rPr lang="en-US" sz="1600" b="0" i="1" smtClean="0">
                        <a:latin typeface="Cambria Math" panose="02040503050406030204" pitchFamily="18" charset="0"/>
                      </a:rPr>
                      <m:t>𝐶</m:t>
                    </m:r>
                  </m:oMath>
                </a14:m>
                <a:r>
                  <a:rPr lang="en-GB"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r>
                      <a:rPr lang="en-US" sz="1600" b="0" i="1" smtClean="0">
                        <a:latin typeface="Cambria Math" panose="02040503050406030204" pitchFamily="18" charset="0"/>
                      </a:rPr>
                      <m:t> </m:t>
                    </m:r>
                  </m:oMath>
                </a14:m>
                <a:r>
                  <a:rPr lang="en-GB" sz="1600" dirty="0"/>
                  <a:t>partial payoff matrices of each game</a:t>
                </a:r>
              </a:p>
              <a:p>
                <a:pPr lvl="1"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𝑖𝑗</m:t>
                        </m:r>
                      </m:sub>
                    </m:sSub>
                    <m:r>
                      <a:rPr lang="en-US" sz="1600" b="0" i="1" smtClean="0">
                        <a:latin typeface="Cambria Math" panose="02040503050406030204" pitchFamily="18" charset="0"/>
                      </a:rPr>
                      <m:t>=</m:t>
                    </m:r>
                    <m:r>
                      <a:rPr lang="en-US" sz="1600" b="0" i="1" smtClean="0">
                        <a:latin typeface="Cambria Math" panose="02040503050406030204" pitchFamily="18" charset="0"/>
                      </a:rPr>
                      <m:t>𝑠𝑠𝑖𝑚</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𝑗</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𝑐</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𝑗</m:t>
                        </m:r>
                      </m:sub>
                    </m:sSub>
                    <m:r>
                      <a:rPr lang="en-US" sz="1600" b="0" i="1" smtClean="0">
                        <a:latin typeface="Cambria Math" panose="02040503050406030204" pitchFamily="18" charset="0"/>
                      </a:rPr>
                      <m:t>∈</m:t>
                    </m:r>
                    <m:r>
                      <a:rPr lang="en-US" sz="1600" b="0" i="1" smtClean="0">
                        <a:latin typeface="Cambria Math" panose="02040503050406030204" pitchFamily="18" charset="0"/>
                      </a:rPr>
                      <m:t>𝐶</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oMath>
                </a14:m>
                <a:endParaRPr lang="en-GB" sz="1800" dirty="0"/>
              </a:p>
              <a:p>
                <a:pPr marL="457200" lvl="1" indent="0" fontAlgn="base">
                  <a:buNone/>
                </a:pPr>
                <a:endParaRPr lang="en-GB" sz="1000" dirty="0"/>
              </a:p>
              <a:p>
                <a:pPr fontAlgn="base"/>
                <a:r>
                  <a:rPr lang="en-GB" sz="1800" dirty="0"/>
                  <a:t>Partial</a:t>
                </a:r>
                <a:r>
                  <a:rPr lang="en-GB" sz="1800" b="1" dirty="0"/>
                  <a:t> payoff </a:t>
                </a:r>
                <a:r>
                  <a:rPr lang="en-GB" sz="1800" dirty="0"/>
                  <a:t>matrix</a:t>
                </a:r>
                <a:r>
                  <a:rPr lang="el-GR" sz="1800" dirty="0"/>
                  <a:t> </a:t>
                </a:r>
                <a14:m>
                  <m:oMath xmlns:m="http://schemas.openxmlformats.org/officeDocument/2006/math">
                    <m:sSub>
                      <m:sSubPr>
                        <m:ctrlPr>
                          <a:rPr lang="en-US" sz="1800" b="0" i="1" smtClean="0">
                            <a:latin typeface="Cambria Math" panose="02040503050406030204" pitchFamily="18" charset="0"/>
                          </a:rPr>
                        </m:ctrlPr>
                      </m:sSubPr>
                      <m:e>
                        <m:r>
                          <a:rPr lang="en-US" sz="1800" i="1">
                            <a:latin typeface="Cambria Math" panose="02040503050406030204" pitchFamily="18" charset="0"/>
                          </a:rPr>
                          <m:t>𝑍</m:t>
                        </m:r>
                      </m:e>
                      <m:sub>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𝑀</m:t>
                            </m:r>
                          </m:e>
                          <m:sub>
                            <m:r>
                              <a:rPr lang="en-US" sz="1800" b="0" i="1" smtClean="0">
                                <a:latin typeface="Cambria Math" panose="02040503050406030204" pitchFamily="18" charset="0"/>
                                <a:ea typeface="Cambria Math" panose="02040503050406030204" pitchFamily="18" charset="0"/>
                              </a:rPr>
                              <m:t>𝑗</m:t>
                            </m:r>
                          </m:sub>
                        </m:sSub>
                        <m:r>
                          <a:rPr lang="en-US" sz="1800" b="0" i="1" smtClean="0">
                            <a:latin typeface="Cambria Math" panose="02040503050406030204" pitchFamily="18" charset="0"/>
                            <a:ea typeface="Cambria Math" panose="02040503050406030204" pitchFamily="18" charset="0"/>
                          </a:rPr>
                          <m:t>|</m:t>
                        </m:r>
                      </m:sub>
                    </m:sSub>
                    <m:r>
                      <a:rPr lang="en-US" sz="1800" i="1" smtClean="0">
                        <a:latin typeface="Cambria Math" panose="02040503050406030204" pitchFamily="18" charset="0"/>
                      </a:rPr>
                      <m:t> </m:t>
                    </m:r>
                  </m:oMath>
                </a14:m>
                <a:r>
                  <a:rPr lang="en-GB" sz="1800" dirty="0"/>
                  <a:t>: </a:t>
                </a:r>
              </a:p>
              <a:p>
                <a:pPr lvl="1" fontAlgn="base"/>
                <a:r>
                  <a:rPr lang="en-GB" sz="1600" dirty="0"/>
                  <a:t>Games played between two words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b="0" i="1" smtClean="0">
                        <a:latin typeface="Cambria Math" panose="02040503050406030204" pitchFamily="18" charset="0"/>
                      </a:rPr>
                      <m:t> </m:t>
                    </m:r>
                  </m:oMath>
                </a14:m>
                <a:r>
                  <a:rPr lang="en-GB" sz="1600" dirty="0"/>
                  <a:t>  </a:t>
                </a:r>
              </a:p>
              <a:p>
                <a:pPr lvl="1" fontAlgn="base"/>
                <a:r>
                  <a:rPr lang="en-GB" sz="1600" dirty="0"/>
                  <a:t>Dimension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𝑀</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oMath>
                </a14:m>
                <a:r>
                  <a:rPr lang="en-GB" sz="1600" dirty="0"/>
                  <a:t> ,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𝑘</m:t>
                            </m:r>
                          </m:sub>
                        </m:sSub>
                      </m:e>
                    </m:d>
                  </m:oMath>
                </a14:m>
                <a:r>
                  <a:rPr lang="en-GB" sz="1600" dirty="0"/>
                  <a:t> : cardinality of senses set of word </a:t>
                </a:r>
                <a14:m>
                  <m:oMath xmlns:m="http://schemas.openxmlformats.org/officeDocument/2006/math">
                    <m:r>
                      <a:rPr lang="en-US" sz="1600" b="0" i="1" smtClean="0">
                        <a:latin typeface="Cambria Math" panose="02040503050406030204" pitchFamily="18" charset="0"/>
                      </a:rPr>
                      <m:t>𝑘</m:t>
                    </m:r>
                  </m:oMath>
                </a14:m>
                <a:endParaRPr lang="en-US" sz="1600" b="0" dirty="0"/>
              </a:p>
              <a:p>
                <a:pPr marL="457200" lvl="1" indent="0" fontAlgn="base">
                  <a:buNone/>
                </a:pPr>
                <a:endParaRPr lang="en-GB" sz="1000" dirty="0"/>
              </a:p>
              <a:p>
                <a:pPr fontAlgn="base"/>
                <a:r>
                  <a:rPr lang="en-US" sz="1800" dirty="0"/>
                  <a:t>Semantic </a:t>
                </a:r>
                <a:r>
                  <a:rPr lang="en-GB" sz="1800" b="1" dirty="0"/>
                  <a:t>similarity</a:t>
                </a:r>
              </a:p>
              <a:p>
                <a:pPr lvl="1" fontAlgn="base"/>
                <a:r>
                  <a:rPr lang="en-GB" sz="1600" dirty="0"/>
                  <a:t>Relations of </a:t>
                </a:r>
                <a:r>
                  <a:rPr lang="en-GB" sz="1600" b="1" dirty="0"/>
                  <a:t>likeness</a:t>
                </a:r>
                <a:r>
                  <a:rPr lang="en-GB" sz="1600" dirty="0"/>
                  <a:t> ( “is-a” )</a:t>
                </a:r>
              </a:p>
              <a:p>
                <a:pPr lvl="1" fontAlgn="base"/>
                <a:r>
                  <a:rPr lang="en-GB" sz="1600" dirty="0"/>
                  <a:t>wup: path depth of senses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𝑗</m:t>
                        </m:r>
                      </m:sub>
                    </m:sSub>
                  </m:oMath>
                </a14:m>
                <a:r>
                  <a:rPr lang="en-US" sz="1600" dirty="0"/>
                  <a:t> and </a:t>
                </a:r>
                <a:r>
                  <a:rPr lang="en-US" sz="1600" dirty="0" err="1"/>
                  <a:t>msa</a:t>
                </a:r>
                <a:endParaRPr lang="el-GR" sz="1600" dirty="0"/>
              </a:p>
              <a:p>
                <a:pPr lvl="2" fontAlgn="base"/>
                <a14:m>
                  <m:oMath xmlns:m="http://schemas.openxmlformats.org/officeDocument/2006/math">
                    <m:r>
                      <a:rPr lang="en-US" sz="1400" i="1">
                        <a:latin typeface="Cambria Math" panose="02040503050406030204" pitchFamily="18" charset="0"/>
                      </a:rPr>
                      <m:t>𝑠𝑠𝑖</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𝑤𝑢𝑝</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𝑗</m:t>
                            </m:r>
                          </m:sub>
                        </m:sSub>
                      </m:e>
                    </m:d>
                    <m:r>
                      <a:rPr lang="en-US" sz="1400" b="0" i="1" smtClean="0">
                        <a:latin typeface="Cambria Math" panose="02040503050406030204" pitchFamily="18" charset="0"/>
                      </a:rPr>
                      <m:t>=2∗</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num>
                      <m:den>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𝑗</m:t>
                                </m:r>
                              </m:sub>
                            </m:sSub>
                          </m:e>
                        </m:d>
                      </m:den>
                    </m:f>
                    <m:r>
                      <a:rPr lang="en-US" sz="1400" i="1">
                        <a:latin typeface="Cambria Math" panose="02040503050406030204" pitchFamily="18" charset="0"/>
                      </a:rPr>
                      <m:t> </m:t>
                    </m:r>
                    <m:r>
                      <a:rPr lang="en-US" sz="1400" b="0" i="1" smtClean="0">
                        <a:latin typeface="Cambria Math" panose="02040503050406030204" pitchFamily="18" charset="0"/>
                      </a:rPr>
                      <m:t> </m:t>
                    </m:r>
                  </m:oMath>
                </a14:m>
                <a:endParaRPr lang="en-US" sz="1400" b="0" i="1" dirty="0">
                  <a:latin typeface="Cambria Math" panose="02040503050406030204" pitchFamily="18" charset="0"/>
                </a:endParaRPr>
              </a:p>
              <a:p>
                <a:pPr lvl="2" fontAlgn="base"/>
                <a14:m>
                  <m:oMath xmlns:m="http://schemas.openxmlformats.org/officeDocument/2006/math">
                    <m:r>
                      <a:rPr lang="en-US" sz="1400" i="1">
                        <a:latin typeface="Cambria Math" panose="02040503050406030204" pitchFamily="18" charset="0"/>
                      </a:rPr>
                      <m:t>𝑚𝑠𝑎</m:t>
                    </m:r>
                    <m:r>
                      <a:rPr lang="en-US" sz="1400" i="1">
                        <a:latin typeface="Cambria Math" panose="02040503050406030204" pitchFamily="18" charset="0"/>
                      </a:rPr>
                      <m:t> </m:t>
                    </m:r>
                  </m:oMath>
                </a14:m>
                <a:r>
                  <a:rPr lang="en-GB" sz="1400" dirty="0"/>
                  <a:t>: “most specific ancestor”</a:t>
                </a:r>
              </a:p>
              <a:p>
                <a:pPr lvl="2" fontAlgn="base"/>
                <a:endParaRPr lang="en-GB" sz="1000" dirty="0"/>
              </a:p>
              <a:p>
                <a:pPr lvl="1" fontAlgn="base"/>
                <a:r>
                  <a:rPr lang="en-GB" sz="1600" dirty="0" err="1"/>
                  <a:t>jcn</a:t>
                </a:r>
                <a:r>
                  <a:rPr lang="en-GB" sz="1600" dirty="0"/>
                  <a:t> measure: corpus statistics and structural properties</a:t>
                </a:r>
                <a:endParaRPr lang="en-US" sz="1600" dirty="0"/>
              </a:p>
              <a:p>
                <a:pPr lvl="2" fontAlgn="base">
                  <a:spcAft>
                    <a:spcPts val="300"/>
                  </a:spcAft>
                </a:pPr>
                <a14:m>
                  <m:oMath xmlns:m="http://schemas.openxmlformats.org/officeDocument/2006/math">
                    <m:r>
                      <a:rPr lang="en-US" sz="1400" i="1">
                        <a:latin typeface="Cambria Math" panose="02040503050406030204" pitchFamily="18" charset="0"/>
                      </a:rPr>
                      <m:t>𝑠𝑠𝑖</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𝑗𝑐𝑛</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𝑗</m:t>
                            </m:r>
                          </m:sub>
                        </m:sSub>
                      </m:e>
                    </m:d>
                    <m:r>
                      <a:rPr lang="en-US" sz="1400" i="1">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2</m:t>
                            </m:r>
                          </m:sub>
                        </m:sSub>
                      </m:e>
                    </m:d>
                    <m:r>
                      <a:rPr lang="en-US" sz="1400" b="0" i="1" smtClean="0">
                        <a:latin typeface="Cambria Math" panose="02040503050406030204" pitchFamily="18" charset="0"/>
                      </a:rPr>
                      <m:t>−2 </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oMath>
                </a14:m>
                <a:endParaRPr lang="en-US" sz="1400" b="0" i="1" dirty="0">
                  <a:latin typeface="Cambria Math" panose="02040503050406030204" pitchFamily="18" charset="0"/>
                </a:endParaRPr>
              </a:p>
              <a:p>
                <a:pPr lvl="2" fontAlgn="base">
                  <a:spcAft>
                    <a:spcPts val="300"/>
                  </a:spcAft>
                </a:pPr>
                <a14:m>
                  <m:oMath xmlns:m="http://schemas.openxmlformats.org/officeDocument/2006/math">
                    <m:r>
                      <a:rPr lang="en-US" sz="1400" b="0" i="1" smtClean="0">
                        <a:latin typeface="Cambria Math" panose="02040503050406030204" pitchFamily="18" charset="0"/>
                        <a:ea typeface="Cambria Math" panose="02040503050406030204" pitchFamily="18" charset="0"/>
                      </a:rPr>
                      <m:t>𝐼𝐶</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𝑐</m:t>
                        </m:r>
                      </m:e>
                    </m:d>
                    <m:r>
                      <a:rPr lang="en-US" sz="1400" b="0" i="1" smtClean="0">
                        <a:latin typeface="Cambria Math" panose="02040503050406030204" pitchFamily="18" charset="0"/>
                        <a:ea typeface="Cambria Math" panose="02040503050406030204" pitchFamily="18" charset="0"/>
                      </a:rPr>
                      <m:t>=−</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𝑝</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𝑐</m:t>
                                </m:r>
                              </m:e>
                            </m:d>
                          </m:e>
                        </m:d>
                      </m:e>
                    </m:func>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𝑙𝑜𝑔</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𝑐</m:t>
                        </m:r>
                        <m:r>
                          <a:rPr lang="en-US" sz="1400" b="0" i="1" smtClean="0">
                            <a:latin typeface="Cambria Math" panose="02040503050406030204" pitchFamily="18" charset="0"/>
                            <a:ea typeface="Cambria Math" panose="02040503050406030204" pitchFamily="18" charset="0"/>
                          </a:rPr>
                          <m:t>))</m:t>
                        </m:r>
                      </m:den>
                    </m:f>
                    <m:r>
                      <a:rPr lang="en-US" sz="1400" b="0" i="1" smtClean="0">
                        <a:latin typeface="Cambria Math" panose="02040503050406030204" pitchFamily="18" charset="0"/>
                        <a:ea typeface="Cambria Math" panose="02040503050406030204" pitchFamily="18" charset="0"/>
                      </a:rPr>
                      <m:t> </m:t>
                    </m:r>
                  </m:oMath>
                </a14:m>
                <a:r>
                  <a:rPr lang="en-GB" sz="1400" dirty="0"/>
                  <a:t> </a:t>
                </a:r>
              </a:p>
              <a:p>
                <a:pPr lvl="2" fontAlgn="base"/>
                <a:r>
                  <a:rPr lang="en-GB" sz="1400" dirty="0"/>
                  <a:t>Information </a:t>
                </a:r>
                <a:r>
                  <a:rPr lang="en-US" sz="1400" dirty="0"/>
                  <a:t>C</a:t>
                </a:r>
                <a:r>
                  <a:rPr lang="en-GB" sz="1400" dirty="0" err="1"/>
                  <a:t>ontent</a:t>
                </a:r>
                <a:r>
                  <a:rPr lang="en-GB" sz="1400" dirty="0"/>
                  <a:t> (IC): level of "surprise" of a particular outcome</a:t>
                </a:r>
              </a:p>
            </p:txBody>
          </p:sp>
        </mc:Choice>
        <mc:Fallback xmlns="">
          <p:sp>
            <p:nvSpPr>
              <p:cNvPr id="9" name="Content Placeholder 2">
                <a:extLst>
                  <a:ext uri="{FF2B5EF4-FFF2-40B4-BE49-F238E27FC236}">
                    <a16:creationId xmlns:a16="http://schemas.microsoft.com/office/drawing/2014/main" id="{C664535E-1F0D-7541-BCF5-585F901D1D1C}"/>
                  </a:ext>
                </a:extLst>
              </p:cNvPr>
              <p:cNvSpPr>
                <a:spLocks noGrp="1" noRot="1" noChangeAspect="1" noMove="1" noResize="1" noEditPoints="1" noAdjustHandles="1" noChangeArrowheads="1" noChangeShapeType="1" noTextEdit="1"/>
              </p:cNvSpPr>
              <p:nvPr>
                <p:ph idx="1"/>
              </p:nvPr>
            </p:nvSpPr>
            <p:spPr>
              <a:xfrm>
                <a:off x="3676697" y="700266"/>
                <a:ext cx="8119591" cy="5457459"/>
              </a:xfrm>
              <a:blipFill>
                <a:blip r:embed="rId3"/>
                <a:stretch>
                  <a:fillRect l="-469" t="-1395" b="-930"/>
                </a:stretch>
              </a:blipFill>
            </p:spPr>
            <p:txBody>
              <a:bodyPr/>
              <a:lstStyle/>
              <a:p>
                <a:r>
                  <a:rPr lang="en-GR">
                    <a:noFill/>
                  </a:rPr>
                  <a:t> </a:t>
                </a:r>
              </a:p>
            </p:txBody>
          </p:sp>
        </mc:Fallback>
      </mc:AlternateContent>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00DF6DD8-3987-FD44-A5F7-B9ABE8E44085}"/>
              </a:ext>
            </a:extLst>
          </p:cNvPr>
          <p:cNvSpPr txBox="1">
            <a:spLocks/>
          </p:cNvSpPr>
          <p:nvPr/>
        </p:nvSpPr>
        <p:spPr>
          <a:xfrm>
            <a:off x="-49298" y="2970753"/>
            <a:ext cx="2984405"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021D9A"/>
                </a:solidFill>
                <a:latin typeface="Arial" panose="020B0604020202020204" pitchFamily="34" charset="0"/>
                <a:cs typeface="Arial" panose="020B0604020202020204" pitchFamily="34" charset="0"/>
              </a:rPr>
              <a:t>Payoff</a:t>
            </a:r>
            <a:endParaRPr lang="en-US" sz="4000" dirty="0">
              <a:solidFill>
                <a:srgbClr val="021D9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44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098D94B-5CD2-B948-BEB4-5C1FEE08A884}"/>
              </a:ext>
            </a:extLst>
          </p:cNvPr>
          <p:cNvSpPr>
            <a:spLocks noGrp="1"/>
          </p:cNvSpPr>
          <p:nvPr>
            <p:ph type="title"/>
          </p:nvPr>
        </p:nvSpPr>
        <p:spPr>
          <a:xfrm>
            <a:off x="-49298" y="2970753"/>
            <a:ext cx="2984405" cy="916487"/>
          </a:xfrm>
        </p:spPr>
        <p:txBody>
          <a:bodyPr>
            <a:normAutofit/>
          </a:bodyPr>
          <a:lstStyle/>
          <a:p>
            <a:pPr algn="r"/>
            <a:r>
              <a:rPr lang="en-US" sz="4000" dirty="0">
                <a:solidFill>
                  <a:srgbClr val="021D9A"/>
                </a:solidFill>
                <a:latin typeface="Arial" panose="020B0604020202020204" pitchFamily="34" charset="0"/>
                <a:cs typeface="Arial" panose="020B0604020202020204" pitchFamily="34" charset="0"/>
              </a:rPr>
              <a:t>Payoff</a:t>
            </a:r>
          </a:p>
        </p:txBody>
      </p:sp>
      <p:cxnSp>
        <p:nvCxnSpPr>
          <p:cNvPr id="12" name="Straight Connector 11">
            <a:extLst>
              <a:ext uri="{FF2B5EF4-FFF2-40B4-BE49-F238E27FC236}">
                <a16:creationId xmlns:a16="http://schemas.microsoft.com/office/drawing/2014/main" id="{9381EBF7-8ECF-C14F-B572-A8EC95BF4B75}"/>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47908C8-DDB0-AE43-9B8E-50E71E9D67D5}"/>
                  </a:ext>
                </a:extLst>
              </p:cNvPr>
              <p:cNvSpPr>
                <a:spLocks noGrp="1"/>
              </p:cNvSpPr>
              <p:nvPr>
                <p:ph idx="1"/>
              </p:nvPr>
            </p:nvSpPr>
            <p:spPr>
              <a:xfrm>
                <a:off x="3587341" y="1077617"/>
                <a:ext cx="7858340" cy="5282956"/>
              </a:xfrm>
            </p:spPr>
            <p:txBody>
              <a:bodyPr>
                <a:noAutofit/>
              </a:bodyPr>
              <a:lstStyle/>
              <a:p>
                <a:pPr fontAlgn="base"/>
                <a:r>
                  <a:rPr lang="en-GB" sz="1800" dirty="0"/>
                  <a:t>Semantic </a:t>
                </a:r>
                <a:r>
                  <a:rPr lang="en-GB" sz="1800" b="1" dirty="0"/>
                  <a:t>relatedness</a:t>
                </a:r>
              </a:p>
              <a:p>
                <a:pPr fontAlgn="base"/>
                <a:endParaRPr lang="en-GB" sz="900" dirty="0"/>
              </a:p>
              <a:p>
                <a:pPr lvl="1" fontAlgn="base"/>
                <a:r>
                  <a:rPr lang="en-GB" sz="1600" dirty="0"/>
                  <a:t>Similarity among the </a:t>
                </a:r>
                <a:r>
                  <a:rPr lang="en-GB" sz="1600" b="1" dirty="0"/>
                  <a:t>definitions</a:t>
                </a:r>
                <a:r>
                  <a:rPr lang="en-GB" sz="1600" dirty="0"/>
                  <a:t> of two concepts </a:t>
                </a:r>
              </a:p>
              <a:p>
                <a:pPr lvl="1" fontAlgn="base"/>
                <a:r>
                  <a:rPr lang="en-GB" sz="1600" b="1" dirty="0"/>
                  <a:t>Wider</a:t>
                </a:r>
                <a:r>
                  <a:rPr lang="en-GB" sz="1600" dirty="0"/>
                  <a:t> </a:t>
                </a:r>
                <a:r>
                  <a:rPr lang="en-GB" sz="1600" b="1" dirty="0"/>
                  <a:t>range</a:t>
                </a:r>
                <a:r>
                  <a:rPr lang="en-GB" sz="1600" dirty="0"/>
                  <a:t> of relations ( “is-a-part-of”,  “is-the-opposite-of” )</a:t>
                </a:r>
              </a:p>
              <a:p>
                <a:pPr lvl="1" fontAlgn="base"/>
                <a:r>
                  <a:rPr lang="en-GB" sz="1600" dirty="0"/>
                  <a:t>Definitions derived from glosses of the </a:t>
                </a:r>
                <a:r>
                  <a:rPr lang="en-GB" sz="1600" dirty="0" err="1"/>
                  <a:t>synsets</a:t>
                </a:r>
                <a:r>
                  <a:rPr lang="en-GB" sz="1600" dirty="0"/>
                  <a:t> in WordNet</a:t>
                </a:r>
              </a:p>
              <a:p>
                <a:pPr lvl="1" fontAlgn="base"/>
                <a:r>
                  <a:rPr lang="en-GB" sz="1600" b="1" dirty="0"/>
                  <a:t>Co-occurrence</a:t>
                </a:r>
                <a:r>
                  <a:rPr lang="en-GB" sz="1600" dirty="0"/>
                  <a:t> vector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𝑣</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2</m:t>
                        </m:r>
                      </m:sub>
                    </m:sSub>
                    <m:r>
                      <a:rPr lang="en-US" sz="1600" b="0" i="1" smtClean="0">
                        <a:latin typeface="Cambria Math" panose="02040503050406030204" pitchFamily="18" charset="0"/>
                      </a:rPr>
                      <m:t> ,  … ,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𝑖𝑛</m:t>
                        </m:r>
                      </m:sub>
                    </m:sSub>
                    <m:r>
                      <a:rPr lang="en-US" sz="1600" b="0" i="1" smtClean="0">
                        <a:latin typeface="Cambria Math" panose="02040503050406030204" pitchFamily="18" charset="0"/>
                      </a:rPr>
                      <m:t>)</m:t>
                    </m:r>
                  </m:oMath>
                </a14:m>
                <a:r>
                  <a:rPr lang="en-GB" sz="1600" dirty="0"/>
                  <a:t> ,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oMath>
                </a14:m>
                <a:r>
                  <a:rPr lang="en-GB" sz="1600" dirty="0"/>
                  <a:t>: concept, </a:t>
                </a:r>
                <a14:m>
                  <m:oMath xmlns:m="http://schemas.openxmlformats.org/officeDocument/2006/math">
                    <m:r>
                      <a:rPr lang="en-US" sz="1600" b="0" i="1" smtClean="0">
                        <a:latin typeface="Cambria Math" panose="02040503050406030204" pitchFamily="18" charset="0"/>
                      </a:rPr>
                      <m:t>𝑤</m:t>
                    </m:r>
                  </m:oMath>
                </a14:m>
                <a:r>
                  <a:rPr lang="en-GB" sz="1600" dirty="0"/>
                  <a:t> : word gloss occurrences, </a:t>
                </a:r>
                <a14:m>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𝑛</m:t>
                    </m:r>
                  </m:oMath>
                </a14:m>
                <a:r>
                  <a:rPr lang="en-GB" sz="1600" dirty="0"/>
                  <a:t> : total words</a:t>
                </a:r>
              </a:p>
              <a:p>
                <a:pPr lvl="1" fontAlgn="base"/>
                <a:endParaRPr lang="en-GB" sz="1600" dirty="0"/>
              </a:p>
              <a:p>
                <a:pPr lvl="1" fontAlgn="base"/>
                <a:r>
                  <a:rPr lang="en-GB" sz="1600" b="1" dirty="0"/>
                  <a:t>Cosine</a:t>
                </a:r>
                <a:r>
                  <a:rPr lang="en-GB" sz="1600" dirty="0"/>
                  <a:t> similarity </a:t>
                </a:r>
              </a:p>
              <a:p>
                <a:pPr lvl="2" fontAlgn="base"/>
                <a14:m>
                  <m:oMath xmlns:m="http://schemas.openxmlformats.org/officeDocument/2006/math">
                    <m:r>
                      <a:rPr lang="en-US" sz="1400" i="1">
                        <a:latin typeface="Cambria Math" panose="02040503050406030204" pitchFamily="18" charset="0"/>
                      </a:rPr>
                      <m:t>𝑠𝑖𝑚</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r>
                      <m:rPr>
                        <m:sty m:val="p"/>
                      </m:rPr>
                      <a:rPr lang="en-US" sz="1400" b="0" i="0" smtClean="0">
                        <a:latin typeface="Cambria Math" panose="02040503050406030204" pitchFamily="18" charset="0"/>
                      </a:rPr>
                      <m:t>cos</m:t>
                    </m:r>
                    <m:r>
                      <a:rPr lang="en-US" sz="1400" b="0" i="1" smtClean="0">
                        <a:latin typeface="Cambria Math" panose="02040503050406030204" pitchFamily="18" charset="0"/>
                      </a:rPr>
                      <m:t>⁡</m:t>
                    </m:r>
                    <m:r>
                      <a:rPr lang="el-GR" sz="1400" b="0" i="1" smtClean="0">
                        <a:latin typeface="Cambria Math" panose="02040503050406030204" pitchFamily="18" charset="0"/>
                      </a:rPr>
                      <m:t>𝜃</m:t>
                    </m:r>
                    <m:r>
                      <a:rPr lang="en-US" sz="1400" i="1">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𝑗</m:t>
                            </m:r>
                          </m:sub>
                        </m:sSub>
                      </m:num>
                      <m:den>
                        <m:d>
                          <m:dPr>
                            <m:begChr m:val="‖"/>
                            <m:endChr m:val="‖"/>
                            <m:ctrlPr>
                              <a:rPr lang="en-US"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 </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 </m:t>
                        </m:r>
                      </m:den>
                    </m:f>
                    <m:r>
                      <a:rPr lang="en-US" sz="1400" i="1">
                        <a:latin typeface="Cambria Math" panose="02040503050406030204" pitchFamily="18" charset="0"/>
                      </a:rPr>
                      <m:t>,   </m:t>
                    </m:r>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r>
                      <a:rPr lang="en-US" sz="1400" b="0" i="1" smtClean="0">
                        <a:latin typeface="Cambria Math" panose="02040503050406030204" pitchFamily="18" charset="0"/>
                      </a:rPr>
                      <m:t> </m:t>
                    </m:r>
                  </m:oMath>
                </a14:m>
                <a:r>
                  <a:rPr lang="en-GB" sz="1400" dirty="0"/>
                  <a:t>: concepts </a:t>
                </a:r>
              </a:p>
              <a:p>
                <a:pPr lvl="2" fontAlgn="base"/>
                <a14:m>
                  <m:oMath xmlns:m="http://schemas.openxmlformats.org/officeDocument/2006/math">
                    <m:d>
                      <m:dPr>
                        <m:begChr m:val="‖"/>
                        <m:endChr m:val="‖"/>
                        <m:ctrlPr>
                          <a:rPr lang="en-GB"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ad>
                      <m:radPr>
                        <m:degHide m:val="on"/>
                        <m:ctrlPr>
                          <a:rPr lang="en-US" sz="1400" b="0" i="1" smtClean="0">
                            <a:latin typeface="Cambria Math" panose="02040503050406030204" pitchFamily="18" charset="0"/>
                          </a:rPr>
                        </m:ctrlPr>
                      </m:radPr>
                      <m:deg/>
                      <m:e>
                        <m:sSup>
                          <m:sSupPr>
                            <m:ctrlPr>
                              <a:rPr lang="en-US" sz="1400" b="0" i="1" smtClean="0">
                                <a:latin typeface="Cambria Math" panose="02040503050406030204" pitchFamily="18" charset="0"/>
                              </a:rPr>
                            </m:ctrlPr>
                          </m:sSup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𝑖𝑗</m:t>
                                    </m:r>
                                  </m:sub>
                                </m:sSub>
                              </m:e>
                            </m:nary>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e>
                    </m:rad>
                  </m:oMath>
                </a14:m>
                <a:endParaRPr lang="en-GB" sz="1400" dirty="0"/>
              </a:p>
              <a:p>
                <a:pPr lvl="2" fontAlgn="base"/>
                <a:r>
                  <a:rPr lang="en-GB" sz="1400" dirty="0"/>
                  <a:t>cosine of the angle</a:t>
                </a:r>
                <a:r>
                  <a:rPr lang="el-GR" sz="1400" dirty="0"/>
                  <a:t> </a:t>
                </a:r>
                <a14:m>
                  <m:oMath xmlns:m="http://schemas.openxmlformats.org/officeDocument/2006/math">
                    <m:r>
                      <a:rPr lang="el-GR" sz="1400" i="1">
                        <a:latin typeface="Cambria Math" panose="02040503050406030204" pitchFamily="18" charset="0"/>
                      </a:rPr>
                      <m:t>𝜃</m:t>
                    </m:r>
                  </m:oMath>
                </a14:m>
                <a:r>
                  <a:rPr lang="en-GB" sz="1400" dirty="0"/>
                  <a:t> between the two co-occurrence vectors</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𝑗</m:t>
                        </m:r>
                      </m:sub>
                    </m:sSub>
                  </m:oMath>
                </a14:m>
                <a:endParaRPr lang="en-GB" sz="1400" dirty="0"/>
              </a:p>
              <a:p>
                <a:pPr lvl="2" fontAlgn="base"/>
                <a:endParaRPr lang="en-GB" sz="1400" dirty="0"/>
              </a:p>
              <a:p>
                <a:pPr lvl="1" fontAlgn="base"/>
                <a:r>
                  <a:rPr lang="en-GB" sz="1600" dirty="0"/>
                  <a:t>4 </a:t>
                </a:r>
                <a:r>
                  <a:rPr lang="en-GB" sz="1600" b="1" dirty="0"/>
                  <a:t>variations</a:t>
                </a:r>
                <a:r>
                  <a:rPr lang="en-GB" sz="1600" dirty="0"/>
                  <a:t> (construction of vectors)</a:t>
                </a:r>
              </a:p>
              <a:p>
                <a:pPr lvl="2" fontAlgn="base"/>
                <a:r>
                  <a:rPr lang="en-GB" sz="1400" dirty="0"/>
                  <a:t>Difference in co-occurrence calculation, corpus use and relation source</a:t>
                </a:r>
              </a:p>
              <a:p>
                <a:pPr lvl="2" fontAlgn="base"/>
                <a:r>
                  <a:rPr lang="en-GB" sz="1400" dirty="0" err="1"/>
                  <a:t>tf-idf</a:t>
                </a:r>
                <a:r>
                  <a:rPr lang="en-GB" sz="1400" dirty="0"/>
                  <a:t>, </a:t>
                </a:r>
                <a:r>
                  <a:rPr lang="en-GB" sz="1400" dirty="0" err="1"/>
                  <a:t>tf-idf_ext</a:t>
                </a:r>
                <a:r>
                  <a:rPr lang="en-GB" sz="1400" dirty="0"/>
                  <a:t>, </a:t>
                </a:r>
                <a:r>
                  <a:rPr lang="en-GB" sz="1400" dirty="0" err="1"/>
                  <a:t>vec</a:t>
                </a:r>
                <a:r>
                  <a:rPr lang="en-GB" sz="1400" dirty="0"/>
                  <a:t> and </a:t>
                </a:r>
                <a:r>
                  <a:rPr lang="en-GB" sz="1400" dirty="0" err="1"/>
                  <a:t>vec_ext</a:t>
                </a:r>
                <a:endParaRPr lang="en-GB" sz="1400" dirty="0"/>
              </a:p>
            </p:txBody>
          </p:sp>
        </mc:Choice>
        <mc:Fallback xmlns="">
          <p:sp>
            <p:nvSpPr>
              <p:cNvPr id="13" name="Content Placeholder 2">
                <a:extLst>
                  <a:ext uri="{FF2B5EF4-FFF2-40B4-BE49-F238E27FC236}">
                    <a16:creationId xmlns:a16="http://schemas.microsoft.com/office/drawing/2014/main" id="{A47908C8-DDB0-AE43-9B8E-50E71E9D67D5}"/>
                  </a:ext>
                </a:extLst>
              </p:cNvPr>
              <p:cNvSpPr>
                <a:spLocks noGrp="1" noRot="1" noChangeAspect="1" noMove="1" noResize="1" noEditPoints="1" noAdjustHandles="1" noChangeArrowheads="1" noChangeShapeType="1" noTextEdit="1"/>
              </p:cNvSpPr>
              <p:nvPr>
                <p:ph idx="1"/>
              </p:nvPr>
            </p:nvSpPr>
            <p:spPr>
              <a:xfrm>
                <a:off x="3587341" y="1077617"/>
                <a:ext cx="7858340" cy="5282956"/>
              </a:xfrm>
              <a:blipFill>
                <a:blip r:embed="rId3"/>
                <a:stretch>
                  <a:fillRect l="-484" t="-1199"/>
                </a:stretch>
              </a:blipFill>
            </p:spPr>
            <p:txBody>
              <a:bodyPr/>
              <a:lstStyle/>
              <a:p>
                <a:r>
                  <a:rPr lang="en-GR">
                    <a:noFill/>
                  </a:rPr>
                  <a:t> </a:t>
                </a:r>
              </a:p>
            </p:txBody>
          </p:sp>
        </mc:Fallback>
      </mc:AlternateContent>
    </p:spTree>
    <p:extLst>
      <p:ext uri="{BB962C8B-B14F-4D97-AF65-F5344CB8AC3E}">
        <p14:creationId xmlns:p14="http://schemas.microsoft.com/office/powerpoint/2010/main" val="24194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7132AA70-431F-5643-93EC-1C9D3CD3A7CD}"/>
                  </a:ext>
                </a:extLst>
              </p:cNvPr>
              <p:cNvSpPr>
                <a:spLocks noGrp="1"/>
              </p:cNvSpPr>
              <p:nvPr>
                <p:ph idx="1"/>
              </p:nvPr>
            </p:nvSpPr>
            <p:spPr>
              <a:xfrm>
                <a:off x="4955614" y="1513002"/>
                <a:ext cx="6301514" cy="4930246"/>
              </a:xfrm>
            </p:spPr>
            <p:txBody>
              <a:bodyPr anchor="ctr">
                <a:normAutofit/>
              </a:bodyPr>
              <a:lstStyle/>
              <a:p>
                <a:pPr fontAlgn="base">
                  <a:lnSpc>
                    <a:spcPct val="100000"/>
                  </a:lnSpc>
                </a:pPr>
                <a:r>
                  <a:rPr lang="en-GB" sz="1500" dirty="0"/>
                  <a:t>Computation of the </a:t>
                </a:r>
                <a:r>
                  <a:rPr lang="en-GB" sz="1500" b="1" dirty="0"/>
                  <a:t>Nash </a:t>
                </a:r>
                <a:r>
                  <a:rPr lang="en-GB" sz="1500" b="1" dirty="0" err="1"/>
                  <a:t>equilibr</a:t>
                </a:r>
                <a:r>
                  <a:rPr lang="en-US" sz="1500" b="1" dirty="0" err="1"/>
                  <a:t>ium</a:t>
                </a:r>
                <a:endParaRPr lang="en-GB" sz="1500" b="1" dirty="0"/>
              </a:p>
              <a:p>
                <a:pPr lvl="1" fontAlgn="base">
                  <a:lnSpc>
                    <a:spcPct val="100000"/>
                  </a:lnSpc>
                </a:pPr>
                <a:r>
                  <a:rPr lang="en-GB" sz="1400" b="1" dirty="0"/>
                  <a:t>Payoff</a:t>
                </a:r>
                <a:r>
                  <a:rPr lang="en-GB" sz="1400" dirty="0"/>
                  <a:t> </a:t>
                </a:r>
                <a:r>
                  <a:rPr lang="en-GB" sz="1400" b="1" dirty="0"/>
                  <a:t>of sense </a:t>
                </a:r>
                <a14:m>
                  <m:oMath xmlns:m="http://schemas.openxmlformats.org/officeDocument/2006/math">
                    <m:r>
                      <a:rPr lang="en-US" sz="1400" b="0" i="1">
                        <a:latin typeface="Cambria Math" panose="02040503050406030204" pitchFamily="18" charset="0"/>
                      </a:rPr>
                      <m:t>h</m:t>
                    </m:r>
                    <m:r>
                      <a:rPr lang="en-US" sz="1400" b="0" i="1">
                        <a:latin typeface="Cambria Math" panose="02040503050406030204" pitchFamily="18" charset="0"/>
                      </a:rPr>
                      <m:t> </m:t>
                    </m:r>
                  </m:oMath>
                </a14:m>
                <a:r>
                  <a:rPr lang="en-GB" sz="1400" dirty="0"/>
                  <a:t>( word </a:t>
                </a:r>
                <a14:m>
                  <m:oMath xmlns:m="http://schemas.openxmlformats.org/officeDocument/2006/math">
                    <m:r>
                      <a:rPr lang="en-US" sz="1400" b="0" i="1">
                        <a:latin typeface="Cambria Math" panose="02040503050406030204" pitchFamily="18" charset="0"/>
                      </a:rPr>
                      <m:t>𝑖</m:t>
                    </m:r>
                    <m:r>
                      <a:rPr lang="en-US" sz="1400" b="0" i="1">
                        <a:latin typeface="Cambria Math" panose="02040503050406030204" pitchFamily="18" charset="0"/>
                      </a:rPr>
                      <m:t> </m:t>
                    </m:r>
                  </m:oMath>
                </a14:m>
                <a:r>
                  <a:rPr lang="en-GB" sz="1400" dirty="0"/>
                  <a:t>)</a:t>
                </a:r>
              </a:p>
              <a:p>
                <a:pPr lvl="2" fontAlgn="base">
                  <a:lnSpc>
                    <a:spcPct val="100000"/>
                  </a:lnSpc>
                </a:pP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𝑢</m:t>
                        </m:r>
                      </m:e>
                      <m:sub>
                        <m:r>
                          <a:rPr lang="en-US" sz="1300" b="0" i="1" smtClean="0">
                            <a:latin typeface="Cambria Math" panose="02040503050406030204" pitchFamily="18" charset="0"/>
                          </a:rPr>
                          <m:t>𝑖</m:t>
                        </m:r>
                      </m:sub>
                    </m:sSub>
                    <m:d>
                      <m:dPr>
                        <m:ctrlPr>
                          <a:rPr lang="en-US" sz="1300" b="0" i="1">
                            <a:latin typeface="Cambria Math" panose="02040503050406030204" pitchFamily="18" charset="0"/>
                          </a:rPr>
                        </m:ctrlPr>
                      </m:dPr>
                      <m:e>
                        <m:sSup>
                          <m:sSupPr>
                            <m:ctrlPr>
                              <a:rPr lang="en-US" sz="1300" b="0" i="1">
                                <a:latin typeface="Cambria Math" panose="02040503050406030204" pitchFamily="18" charset="0"/>
                              </a:rPr>
                            </m:ctrlPr>
                          </m:sSupPr>
                          <m:e>
                            <m:r>
                              <a:rPr lang="en-US" sz="1300" b="0" i="1">
                                <a:latin typeface="Cambria Math" panose="02040503050406030204" pitchFamily="18" charset="0"/>
                              </a:rPr>
                              <m:t>𝑒</m:t>
                            </m:r>
                          </m:e>
                          <m:sup>
                            <m:r>
                              <a:rPr lang="en-US" sz="1300" b="0" i="1">
                                <a:latin typeface="Cambria Math" panose="02040503050406030204" pitchFamily="18" charset="0"/>
                              </a:rPr>
                              <m:t>h</m:t>
                            </m:r>
                          </m:sup>
                        </m:sSup>
                        <m:r>
                          <a:rPr lang="en-US" sz="1300" b="0" i="1" smtClean="0">
                            <a:latin typeface="Cambria Math" panose="02040503050406030204" pitchFamily="18" charset="0"/>
                          </a:rPr>
                          <m:t>, </m:t>
                        </m:r>
                        <m:r>
                          <a:rPr lang="en-US" sz="1300" b="0" i="1" smtClean="0">
                            <a:latin typeface="Cambria Math" panose="02040503050406030204" pitchFamily="18" charset="0"/>
                          </a:rPr>
                          <m:t>𝑥</m:t>
                        </m:r>
                      </m:e>
                    </m:d>
                    <m:r>
                      <a:rPr lang="en-US" sz="1300" b="0" i="1">
                        <a:latin typeface="Cambria Math" panose="02040503050406030204" pitchFamily="18" charset="0"/>
                      </a:rPr>
                      <m:t>= </m:t>
                    </m:r>
                    <m:nary>
                      <m:naryPr>
                        <m:chr m:val="∑"/>
                        <m:supHide m:val="on"/>
                        <m:ctrlPr>
                          <a:rPr lang="en-US" sz="1300" b="0" i="1">
                            <a:latin typeface="Cambria Math" panose="02040503050406030204" pitchFamily="18" charset="0"/>
                          </a:rPr>
                        </m:ctrlPr>
                      </m:naryPr>
                      <m:sub>
                        <m:r>
                          <m:rPr>
                            <m:brk m:alnAt="7"/>
                          </m:rPr>
                          <a:rPr lang="en-US" sz="1300" b="0" i="1">
                            <a:latin typeface="Cambria Math" panose="02040503050406030204" pitchFamily="18" charset="0"/>
                          </a:rPr>
                          <m:t>𝑗</m:t>
                        </m:r>
                        <m:r>
                          <a:rPr lang="en-US" sz="1300" b="0" i="1">
                            <a:latin typeface="Cambria Math" panose="02040503050406030204" pitchFamily="18" charset="0"/>
                          </a:rPr>
                          <m:t>∈</m:t>
                        </m:r>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sub>
                      <m:sup/>
                      <m:e>
                        <m:sSub>
                          <m:sSubPr>
                            <m:ctrlPr>
                              <a:rPr lang="en-US" sz="1300" b="0" i="1">
                                <a:latin typeface="Cambria Math" panose="02040503050406030204" pitchFamily="18" charset="0"/>
                              </a:rPr>
                            </m:ctrlPr>
                          </m:sSubPr>
                          <m:e>
                            <m:d>
                              <m:dPr>
                                <m:ctrlPr>
                                  <a:rPr lang="en-US" sz="1300" b="0" i="1">
                                    <a:latin typeface="Cambria Math" panose="02040503050406030204" pitchFamily="18" charset="0"/>
                                  </a:rPr>
                                </m:ctrlPr>
                              </m:dPr>
                              <m:e>
                                <m:r>
                                  <a:rPr lang="en-US" sz="1300" b="0" i="1">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𝑍</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𝑥</m:t>
                                    </m:r>
                                  </m:e>
                                  <m:sub>
                                    <m:r>
                                      <a:rPr lang="en-US" sz="1300" b="0" i="1">
                                        <a:latin typeface="Cambria Math" panose="02040503050406030204" pitchFamily="18" charset="0"/>
                                      </a:rPr>
                                      <m:t>𝑗</m:t>
                                    </m:r>
                                  </m:sub>
                                </m:sSub>
                                <m:r>
                                  <a:rPr lang="el-GR" sz="1300" b="0" i="1" smtClean="0">
                                    <a:latin typeface="Cambria Math" panose="02040503050406030204" pitchFamily="18" charset="0"/>
                                  </a:rPr>
                                  <m:t> </m:t>
                                </m:r>
                              </m:e>
                            </m:d>
                          </m:e>
                          <m:sub>
                            <m:r>
                              <a:rPr lang="en-US" sz="1300" b="0" i="1">
                                <a:latin typeface="Cambria Math" panose="02040503050406030204" pitchFamily="18" charset="0"/>
                              </a:rPr>
                              <m:t>h</m:t>
                            </m:r>
                          </m:sub>
                        </m:sSub>
                      </m:e>
                    </m:nary>
                  </m:oMath>
                </a14:m>
                <a:r>
                  <a:rPr lang="en-GB" sz="1300" dirty="0"/>
                  <a:t> , where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oMath>
                </a14:m>
                <a:r>
                  <a:rPr lang="en-GB" sz="1300" dirty="0"/>
                  <a:t> the neighbours (context) of word </a:t>
                </a:r>
                <a14:m>
                  <m:oMath xmlns:m="http://schemas.openxmlformats.org/officeDocument/2006/math">
                    <m:r>
                      <a:rPr lang="en-US" sz="1300" b="0" i="1">
                        <a:latin typeface="Cambria Math" panose="02040503050406030204" pitchFamily="18" charset="0"/>
                      </a:rPr>
                      <m:t>𝑖</m:t>
                    </m:r>
                  </m:oMath>
                </a14:m>
                <a:r>
                  <a:rPr lang="en-GB" sz="1300" dirty="0"/>
                  <a:t> </a:t>
                </a:r>
              </a:p>
              <a:p>
                <a:pPr lvl="2" fontAlgn="base">
                  <a:lnSpc>
                    <a:spcPct val="100000"/>
                  </a:lnSpc>
                </a:pPr>
                <a:r>
                  <a:rPr lang="en-US" sz="1300" dirty="0"/>
                  <a:t>Pure strategy </a:t>
                </a:r>
                <a14:m>
                  <m:oMath xmlns:m="http://schemas.openxmlformats.org/officeDocument/2006/math">
                    <m:r>
                      <a:rPr lang="en-US" sz="1300" b="0" i="1" smtClean="0">
                        <a:latin typeface="Cambria Math" panose="02040503050406030204" pitchFamily="18" charset="0"/>
                      </a:rPr>
                      <m:t>h</m:t>
                    </m:r>
                    <m:r>
                      <a:rPr lang="en-US" sz="1300" i="1">
                        <a:latin typeface="Cambria Math" panose="02040503050406030204" pitchFamily="18" charset="0"/>
                      </a:rPr>
                      <m:t> </m:t>
                    </m:r>
                    <m:r>
                      <a:rPr lang="en-US" sz="1300" b="0" i="1" smtClean="0">
                        <a:latin typeface="Cambria Math" panose="02040503050406030204" pitchFamily="18" charset="0"/>
                      </a:rPr>
                      <m:t> </m:t>
                    </m:r>
                  </m:oMath>
                </a14:m>
                <a:r>
                  <a:rPr lang="en-US" sz="1300" b="0" dirty="0"/>
                  <a:t>: </a:t>
                </a:r>
                <a14:m>
                  <m:oMath xmlns:m="http://schemas.openxmlformats.org/officeDocument/2006/math">
                    <m:sSup>
                      <m:sSupPr>
                        <m:ctrlPr>
                          <a:rPr lang="en-US" sz="1300" i="1">
                            <a:latin typeface="Cambria Math" panose="02040503050406030204" pitchFamily="18" charset="0"/>
                          </a:rPr>
                        </m:ctrlPr>
                      </m:sSupPr>
                      <m:e>
                        <m:r>
                          <a:rPr lang="en-US" sz="1300" i="1">
                            <a:latin typeface="Cambria Math" panose="02040503050406030204" pitchFamily="18" charset="0"/>
                          </a:rPr>
                          <m:t> </m:t>
                        </m:r>
                        <m:r>
                          <a:rPr lang="en-US" sz="1300" i="1">
                            <a:latin typeface="Cambria Math" panose="02040503050406030204" pitchFamily="18" charset="0"/>
                          </a:rPr>
                          <m:t>𝑒</m:t>
                        </m:r>
                      </m:e>
                      <m:sup>
                        <m:r>
                          <a:rPr lang="en-US" sz="1300" i="1">
                            <a:latin typeface="Cambria Math" panose="02040503050406030204" pitchFamily="18" charset="0"/>
                          </a:rPr>
                          <m:t>h</m:t>
                        </m:r>
                      </m:sup>
                    </m:sSup>
                  </m:oMath>
                </a14:m>
                <a:endParaRPr lang="en-US" sz="1300" b="0" dirty="0"/>
              </a:p>
              <a:p>
                <a:pPr lvl="2" fontAlgn="base">
                  <a:lnSpc>
                    <a:spcPct val="100000"/>
                  </a:lnSpc>
                </a:pPr>
                <a:r>
                  <a:rPr lang="en-GB" sz="1300" dirty="0"/>
                  <a:t>Similarity with word </a:t>
                </a:r>
                <a14:m>
                  <m:oMath xmlns:m="http://schemas.openxmlformats.org/officeDocument/2006/math">
                    <m:r>
                      <a:rPr lang="en-US" sz="1300" b="0" i="1">
                        <a:latin typeface="Cambria Math" panose="02040503050406030204" pitchFamily="18" charset="0"/>
                      </a:rPr>
                      <m:t>𝑗</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oMath>
                </a14:m>
                <a:endParaRPr lang="en-US" sz="1300" b="0" dirty="0"/>
              </a:p>
              <a:p>
                <a:pPr lvl="2" fontAlgn="base">
                  <a:lnSpc>
                    <a:spcPct val="100000"/>
                  </a:lnSpc>
                </a:pPr>
                <a:r>
                  <a:rPr lang="en-GB" sz="1300" dirty="0"/>
                  <a:t>Similarities among senses of </a:t>
                </a:r>
                <a14:m>
                  <m:oMath xmlns:m="http://schemas.openxmlformats.org/officeDocument/2006/math">
                    <m:r>
                      <a:rPr lang="en-US" sz="1300" b="0" i="1">
                        <a:latin typeface="Cambria Math" panose="02040503050406030204" pitchFamily="18" charset="0"/>
                      </a:rPr>
                      <m:t>𝑖</m:t>
                    </m:r>
                    <m:r>
                      <a:rPr lang="en-US" sz="1300" b="0" i="1">
                        <a:latin typeface="Cambria Math" panose="02040503050406030204" pitchFamily="18" charset="0"/>
                      </a:rPr>
                      <m:t>,</m:t>
                    </m:r>
                    <m:r>
                      <a:rPr lang="en-US" sz="1300" b="0" i="1">
                        <a:latin typeface="Cambria Math" panose="02040503050406030204" pitchFamily="18" charset="0"/>
                      </a:rPr>
                      <m:t>𝑗</m:t>
                    </m:r>
                    <m:r>
                      <a:rPr lang="en-US" sz="1300" b="0" i="1">
                        <a:latin typeface="Cambria Math" panose="02040503050406030204" pitchFamily="18" charset="0"/>
                      </a:rPr>
                      <m:t> </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𝑍</m:t>
                        </m:r>
                      </m:e>
                      <m:sub>
                        <m:r>
                          <a:rPr lang="en-US" sz="1300" b="0" i="1">
                            <a:latin typeface="Cambria Math" panose="02040503050406030204" pitchFamily="18" charset="0"/>
                          </a:rPr>
                          <m:t>𝑖𝑗</m:t>
                        </m:r>
                      </m:sub>
                    </m:sSub>
                  </m:oMath>
                </a14:m>
                <a:r>
                  <a:rPr lang="en-GB" sz="1300" dirty="0"/>
                  <a:t> </a:t>
                </a:r>
              </a:p>
              <a:p>
                <a:pPr lvl="2" fontAlgn="base">
                  <a:lnSpc>
                    <a:spcPct val="100000"/>
                  </a:lnSpc>
                </a:pPr>
                <a:r>
                  <a:rPr lang="en-GB" sz="1300" dirty="0"/>
                  <a:t>Sense preference of word </a:t>
                </a:r>
                <a14:m>
                  <m:oMath xmlns:m="http://schemas.openxmlformats.org/officeDocument/2006/math">
                    <m:r>
                      <a:rPr lang="en-US" sz="1300" i="1">
                        <a:latin typeface="Cambria Math" panose="02040503050406030204" pitchFamily="18" charset="0"/>
                      </a:rPr>
                      <m:t>𝑗</m:t>
                    </m:r>
                  </m:oMath>
                </a14:m>
                <a:r>
                  <a:rPr lang="en-GB" sz="1300" dirty="0"/>
                  <a:t>  : </a:t>
                </a:r>
                <a14:m>
                  <m:oMath xmlns:m="http://schemas.openxmlformats.org/officeDocument/2006/math">
                    <m:sSub>
                      <m:sSubPr>
                        <m:ctrlPr>
                          <a:rPr lang="en-US" sz="130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𝑥</m:t>
                        </m:r>
                      </m:e>
                      <m:sub>
                        <m:r>
                          <a:rPr lang="en-US" sz="1300" i="1">
                            <a:latin typeface="Cambria Math" panose="02040503050406030204" pitchFamily="18" charset="0"/>
                          </a:rPr>
                          <m:t>𝑗</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𝑠</m:t>
                        </m:r>
                      </m:e>
                      <m:sub>
                        <m:r>
                          <a:rPr lang="en-US" sz="1300" b="0" i="1" smtClean="0">
                            <a:latin typeface="Cambria Math" panose="02040503050406030204" pitchFamily="18" charset="0"/>
                          </a:rPr>
                          <m:t>𝑗h</m:t>
                        </m:r>
                      </m:sub>
                    </m:sSub>
                    <m:r>
                      <a:rPr lang="en-US" sz="1300" b="0" i="1" smtClean="0">
                        <a:latin typeface="Cambria Math" panose="02040503050406030204" pitchFamily="18" charset="0"/>
                      </a:rPr>
                      <m:t> )</m:t>
                    </m:r>
                  </m:oMath>
                </a14:m>
                <a:endParaRPr lang="en-GB" sz="1300" dirty="0"/>
              </a:p>
              <a:p>
                <a:pPr marL="914400" lvl="2" indent="0" fontAlgn="base">
                  <a:lnSpc>
                    <a:spcPct val="100000"/>
                  </a:lnSpc>
                  <a:buNone/>
                </a:pPr>
                <a:endParaRPr lang="en-GB" sz="900" dirty="0"/>
              </a:p>
              <a:p>
                <a:pPr lvl="1" fontAlgn="base">
                  <a:lnSpc>
                    <a:spcPct val="100000"/>
                  </a:lnSpc>
                </a:pPr>
                <a:r>
                  <a:rPr lang="en-GB" sz="1400" dirty="0"/>
                  <a:t>Average </a:t>
                </a:r>
                <a:r>
                  <a:rPr lang="en-GB" sz="1400" b="1" dirty="0"/>
                  <a:t>payoff of </a:t>
                </a:r>
                <a:r>
                  <a:rPr lang="en-US" sz="1400" b="1" dirty="0"/>
                  <a:t>player</a:t>
                </a:r>
                <a:r>
                  <a:rPr lang="el-GR" sz="1400" b="1" dirty="0"/>
                  <a:t> </a:t>
                </a:r>
                <a:r>
                  <a:rPr lang="el-GR" sz="1400" dirty="0"/>
                  <a:t>( </a:t>
                </a:r>
                <a14:m>
                  <m:oMath xmlns:m="http://schemas.openxmlformats.org/officeDocument/2006/math">
                    <m:sSub>
                      <m:sSubPr>
                        <m:ctrlPr>
                          <a:rPr lang="en-US" sz="1400" i="1">
                            <a:latin typeface="Cambria Math" panose="02040503050406030204" pitchFamily="18" charset="0"/>
                          </a:rPr>
                        </m:ctrlPr>
                      </m:sSubPr>
                      <m:e>
                        <m:r>
                          <a:rPr lang="en-US" sz="1400" b="0" i="1">
                            <a:latin typeface="Cambria Math" panose="02040503050406030204" pitchFamily="18" charset="0"/>
                          </a:rPr>
                          <m:t>𝑢</m:t>
                        </m:r>
                      </m:e>
                      <m:sub>
                        <m:r>
                          <a:rPr lang="en-US" sz="1400" b="0" i="1">
                            <a:latin typeface="Cambria Math" panose="02040503050406030204" pitchFamily="18" charset="0"/>
                          </a:rPr>
                          <m:t>𝑖</m:t>
                        </m:r>
                      </m:sub>
                    </m:sSub>
                    <m:d>
                      <m:dPr>
                        <m:ctrlPr>
                          <a:rPr lang="en-US" sz="1400" i="1">
                            <a:latin typeface="Cambria Math" panose="02040503050406030204" pitchFamily="18" charset="0"/>
                          </a:rPr>
                        </m:ctrlPr>
                      </m:dPr>
                      <m:e>
                        <m:r>
                          <a:rPr lang="en-US" sz="1400" b="0" i="1">
                            <a:latin typeface="Cambria Math" panose="02040503050406030204" pitchFamily="18" charset="0"/>
                          </a:rPr>
                          <m:t>𝑥</m:t>
                        </m:r>
                      </m:e>
                    </m:d>
                  </m:oMath>
                </a14:m>
                <a:r>
                  <a:rPr lang="el-GR" sz="1400" dirty="0"/>
                  <a:t> ) </a:t>
                </a:r>
                <a:endParaRPr lang="en-GB" sz="1400" dirty="0"/>
              </a:p>
              <a:p>
                <a:pPr marL="914400" lvl="2" indent="0" fontAlgn="base">
                  <a:lnSpc>
                    <a:spcPct val="100000"/>
                  </a:lnSpc>
                  <a:buNone/>
                </a:pPr>
                <a:endParaRPr lang="en-GB" sz="900" dirty="0"/>
              </a:p>
              <a:p>
                <a:pPr lvl="1" fontAlgn="base">
                  <a:lnSpc>
                    <a:spcPct val="100000"/>
                  </a:lnSpc>
                </a:pPr>
                <a:r>
                  <a:rPr lang="en-GB" sz="1400" b="1" dirty="0"/>
                  <a:t>Replicator Dynamics Equation </a:t>
                </a:r>
              </a:p>
              <a:p>
                <a:pPr lvl="2" fontAlgn="base">
                  <a:lnSpc>
                    <a:spcPct val="100000"/>
                  </a:lnSpc>
                </a:pPr>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i="1">
                            <a:latin typeface="Cambria Math" panose="02040503050406030204" pitchFamily="18" charset="0"/>
                          </a:rPr>
                        </m:ctrlPr>
                      </m:dPr>
                      <m:e>
                        <m:r>
                          <a:rPr lang="en-US" sz="1400" b="0" i="1">
                            <a:latin typeface="Cambria Math" panose="02040503050406030204" pitchFamily="18" charset="0"/>
                          </a:rPr>
                          <m:t>𝑡</m:t>
                        </m:r>
                        <m:r>
                          <a:rPr lang="en-US" sz="1400" b="0" i="1">
                            <a:latin typeface="Cambria Math" panose="02040503050406030204" pitchFamily="18" charset="0"/>
                          </a:rPr>
                          <m:t>+1</m:t>
                        </m:r>
                      </m:e>
                    </m:d>
                    <m:r>
                      <a:rPr lang="en-US" sz="1400" i="1">
                        <a:latin typeface="Cambria Math" panose="02040503050406030204" pitchFamily="18" charset="0"/>
                      </a:rPr>
                      <m:t>=</m:t>
                    </m:r>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b="0" i="1">
                            <a:latin typeface="Cambria Math" panose="02040503050406030204" pitchFamily="18" charset="0"/>
                          </a:rPr>
                        </m:ctrlPr>
                      </m:dPr>
                      <m:e>
                        <m:r>
                          <a:rPr lang="en-US" sz="1400" b="0" i="1">
                            <a:latin typeface="Cambria Math" panose="02040503050406030204" pitchFamily="18" charset="0"/>
                          </a:rPr>
                          <m:t>𝑡</m:t>
                        </m:r>
                      </m:e>
                    </m:d>
                    <m:r>
                      <a:rPr lang="en-US" sz="1400" b="0" i="1">
                        <a:latin typeface="Cambria Math" panose="02040503050406030204" pitchFamily="18" charset="0"/>
                      </a:rPr>
                      <m:t> </m:t>
                    </m:r>
                    <m:f>
                      <m:fPr>
                        <m:ctrlPr>
                          <a:rPr lang="en-US" sz="1400" b="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𝑖</m:t>
                            </m:r>
                          </m:sub>
                        </m:sSub>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rPr>
                                  <m:t>h</m:t>
                                </m:r>
                              </m:sup>
                            </m:sSup>
                            <m:r>
                              <a:rPr lang="el-GR" sz="1400" b="0" i="1" smtClean="0">
                                <a:latin typeface="Cambria Math" panose="02040503050406030204" pitchFamily="18" charset="0"/>
                              </a:rPr>
                              <m:t>,</m:t>
                            </m:r>
                            <m:r>
                              <a:rPr lang="en-US" sz="1400" b="0" i="1" smtClean="0">
                                <a:latin typeface="Cambria Math" panose="02040503050406030204" pitchFamily="18" charset="0"/>
                              </a:rPr>
                              <m:t>   </m:t>
                            </m:r>
                            <m:r>
                              <a:rPr lang="en-US" sz="1400" b="0" i="1" smtClean="0">
                                <a:latin typeface="Cambria Math" panose="02040503050406030204" pitchFamily="18" charset="0"/>
                              </a:rPr>
                              <m:t>𝑥</m:t>
                            </m:r>
                          </m:e>
                        </m:d>
                      </m:num>
                      <m:den>
                        <m:sSub>
                          <m:sSubPr>
                            <m:ctrlPr>
                              <a:rPr lang="en-US" sz="1400" b="0" i="1" smtClean="0">
                                <a:latin typeface="Cambria Math" panose="02040503050406030204" pitchFamily="18" charset="0"/>
                              </a:rPr>
                            </m:ctrlPr>
                          </m:sSubPr>
                          <m:e>
                            <m:r>
                              <a:rPr lang="en-US" sz="1400" i="1">
                                <a:latin typeface="Cambria Math" panose="02040503050406030204" pitchFamily="18" charset="0"/>
                              </a:rPr>
                              <m:t>𝑢</m:t>
                            </m:r>
                          </m:e>
                          <m:sub>
                            <m:r>
                              <a:rPr lang="en-US" sz="1400" b="0" i="1" smtClean="0">
                                <a:latin typeface="Cambria Math" panose="02040503050406030204" pitchFamily="18" charset="0"/>
                              </a:rPr>
                              <m:t>𝑖</m:t>
                            </m:r>
                          </m:sub>
                        </m:sSub>
                        <m:d>
                          <m:dPr>
                            <m:ctrlPr>
                              <a:rPr lang="en-US" sz="1400" i="1">
                                <a:latin typeface="Cambria Math" panose="02040503050406030204" pitchFamily="18" charset="0"/>
                              </a:rPr>
                            </m:ctrlPr>
                          </m:dPr>
                          <m:e>
                            <m:r>
                              <a:rPr lang="en-US" sz="1400" i="1">
                                <a:latin typeface="Cambria Math" panose="02040503050406030204" pitchFamily="18" charset="0"/>
                              </a:rPr>
                              <m:t>𝑥</m:t>
                            </m:r>
                          </m:e>
                        </m:d>
                      </m:den>
                    </m:f>
                  </m:oMath>
                </a14:m>
                <a:r>
                  <a:rPr lang="en-GB" sz="1400" dirty="0"/>
                  <a:t> , </a:t>
                </a:r>
                <a14:m>
                  <m:oMath xmlns:m="http://schemas.openxmlformats.org/officeDocument/2006/math">
                    <m:r>
                      <a:rPr lang="en-GB" sz="1400" i="1">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h</m:t>
                    </m:r>
                    <m:r>
                      <a:rPr lang="en-US" sz="1400" b="0" i="1">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oMath>
                </a14:m>
                <a:r>
                  <a:rPr lang="en-GB" sz="1400" dirty="0"/>
                  <a:t>  </a:t>
                </a:r>
                <a14:m>
                  <m:oMath xmlns:m="http://schemas.openxmlformats.org/officeDocument/2006/math">
                    <m:r>
                      <a:rPr lang="en-US" sz="1400" i="1">
                        <a:latin typeface="Cambria Math" panose="02040503050406030204" pitchFamily="18" charset="0"/>
                      </a:rPr>
                      <m:t>( </m:t>
                    </m:r>
                    <m:sSub>
                      <m:sSubPr>
                        <m:ctrlPr>
                          <a:rPr lang="en-US" sz="1400" i="1">
                            <a:latin typeface="Cambria Math" panose="02040503050406030204" pitchFamily="18" charset="0"/>
                          </a:rPr>
                        </m:ctrlPr>
                      </m:sSubPr>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r>
                          <a:rPr lang="en-US" sz="1400" b="0" i="1" smtClean="0">
                            <a:latin typeface="Cambria Math" panose="02040503050406030204" pitchFamily="18" charset="0"/>
                          </a:rPr>
                          <m:t> : </m:t>
                        </m:r>
                        <m:r>
                          <a:rPr lang="en-US" sz="1400" i="1">
                            <a:latin typeface="Cambria Math" panose="02040503050406030204" pitchFamily="18" charset="0"/>
                          </a:rPr>
                          <m:t>𝑠</m:t>
                        </m:r>
                      </m:e>
                      <m:sub>
                        <m:r>
                          <a:rPr lang="en-US" sz="1400" i="1">
                            <a:latin typeface="Cambria Math" panose="02040503050406030204" pitchFamily="18" charset="0"/>
                          </a:rPr>
                          <m:t>𝑗h</m:t>
                        </m:r>
                      </m:sub>
                    </m:sSub>
                    <m:r>
                      <a:rPr lang="en-US" sz="1400" i="1">
                        <a:latin typeface="Cambria Math" panose="02040503050406030204" pitchFamily="18" charset="0"/>
                      </a:rPr>
                      <m:t> )</m:t>
                    </m:r>
                  </m:oMath>
                </a14:m>
                <a:endParaRPr lang="en-GB" sz="1400" dirty="0"/>
              </a:p>
              <a:p>
                <a:pPr lvl="2" fontAlgn="base">
                  <a:lnSpc>
                    <a:spcPct val="100000"/>
                  </a:lnSpc>
                </a:pPr>
                <a:r>
                  <a:rPr lang="en-GB" sz="1400" dirty="0"/>
                  <a:t>Player strategy update</a:t>
                </a:r>
              </a:p>
              <a:p>
                <a:pPr lvl="2" fontAlgn="base">
                  <a:lnSpc>
                    <a:spcPct val="100000"/>
                  </a:lnSpc>
                </a:pPr>
                <a:r>
                  <a:rPr lang="en-GB" sz="1400" dirty="0"/>
                  <a:t>Depends on performance → measured relatively to the average payoff</a:t>
                </a:r>
              </a:p>
            </p:txBody>
          </p:sp>
        </mc:Choice>
        <mc:Fallback xmlns="">
          <p:sp>
            <p:nvSpPr>
              <p:cNvPr id="11" name="Content Placeholder 2">
                <a:extLst>
                  <a:ext uri="{FF2B5EF4-FFF2-40B4-BE49-F238E27FC236}">
                    <a16:creationId xmlns:a16="http://schemas.microsoft.com/office/drawing/2014/main" id="{7132AA70-431F-5643-93EC-1C9D3CD3A7CD}"/>
                  </a:ext>
                </a:extLst>
              </p:cNvPr>
              <p:cNvSpPr>
                <a:spLocks noGrp="1" noRot="1" noChangeAspect="1" noMove="1" noResize="1" noEditPoints="1" noAdjustHandles="1" noChangeArrowheads="1" noChangeShapeType="1" noTextEdit="1"/>
              </p:cNvSpPr>
              <p:nvPr>
                <p:ph idx="1"/>
              </p:nvPr>
            </p:nvSpPr>
            <p:spPr>
              <a:xfrm>
                <a:off x="4955614" y="1513002"/>
                <a:ext cx="6301514" cy="4930246"/>
              </a:xfrm>
              <a:blipFill>
                <a:blip r:embed="rId3"/>
                <a:stretch>
                  <a:fillRect l="-402"/>
                </a:stretch>
              </a:blipFill>
            </p:spPr>
            <p:txBody>
              <a:bodyPr/>
              <a:lstStyle/>
              <a:p>
                <a:r>
                  <a:rPr lang="en-GR">
                    <a:noFill/>
                  </a:rPr>
                  <a:t> </a:t>
                </a:r>
              </a:p>
            </p:txBody>
          </p:sp>
        </mc:Fallback>
      </mc:AlternateContent>
    </p:spTree>
    <p:extLst>
      <p:ext uri="{BB962C8B-B14F-4D97-AF65-F5344CB8AC3E}">
        <p14:creationId xmlns:p14="http://schemas.microsoft.com/office/powerpoint/2010/main" val="3967824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4901782" y="1644993"/>
                <a:ext cx="6728618" cy="4666263"/>
              </a:xfrm>
            </p:spPr>
            <p:txBody>
              <a:bodyPr anchor="ctr">
                <a:noAutofit/>
              </a:bodyPr>
              <a:lstStyle/>
              <a:p>
                <a:pPr fontAlgn="base"/>
                <a:r>
                  <a:rPr lang="en-GB" sz="2000" b="1" dirty="0">
                    <a:solidFill>
                      <a:schemeClr val="tx1"/>
                    </a:solidFill>
                  </a:rPr>
                  <a:t>Classification</a:t>
                </a:r>
              </a:p>
              <a:p>
                <a:pPr marL="0" indent="0" fontAlgn="base">
                  <a:buNone/>
                </a:pPr>
                <a:endParaRPr lang="en-GB" sz="1000" dirty="0">
                  <a:solidFill>
                    <a:schemeClr val="tx1"/>
                  </a:solidFill>
                </a:endParaRPr>
              </a:p>
              <a:p>
                <a:pPr lvl="1" fontAlgn="base"/>
                <a:r>
                  <a:rPr lang="en-GB" sz="1800" dirty="0"/>
                  <a:t>M</a:t>
                </a:r>
                <a:r>
                  <a:rPr lang="en-GB" sz="1800" dirty="0">
                    <a:solidFill>
                      <a:schemeClr val="tx1"/>
                    </a:solidFill>
                  </a:rPr>
                  <a:t>ixed strategy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𝑠</m:t>
                        </m:r>
                      </m:e>
                      <m:sub>
                        <m:r>
                          <a:rPr lang="en-US" sz="1800" b="0" i="1" smtClean="0">
                            <a:solidFill>
                              <a:schemeClr val="tx1"/>
                            </a:solidFill>
                            <a:latin typeface="Cambria Math" panose="02040503050406030204" pitchFamily="18" charset="0"/>
                          </a:rPr>
                          <m:t>𝑖h</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𝑆</m:t>
                    </m:r>
                    <m:r>
                      <a:rPr lang="en-US" sz="1800" b="0" i="1">
                        <a:solidFill>
                          <a:schemeClr val="tx1"/>
                        </a:solidFill>
                        <a:latin typeface="Cambria Math" panose="02040503050406030204" pitchFamily="18" charset="0"/>
                      </a:rPr>
                      <m:t>→</m:t>
                    </m:r>
                  </m:oMath>
                </a14:m>
                <a:r>
                  <a:rPr lang="en-GB" sz="1800" i="1" dirty="0">
                    <a:solidFill>
                      <a:schemeClr val="tx1"/>
                    </a:solidFill>
                  </a:rPr>
                  <a:t> </a:t>
                </a:r>
                <a:r>
                  <a:rPr lang="en-GB" sz="1800" dirty="0">
                    <a:solidFill>
                      <a:schemeClr val="tx1"/>
                    </a:solidFill>
                  </a:rPr>
                  <a:t> each word </a:t>
                </a:r>
                <a14:m>
                  <m:oMath xmlns:m="http://schemas.openxmlformats.org/officeDocument/2006/math">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𝐼</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h</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𝑀</m:t>
                        </m:r>
                      </m:e>
                      <m:sub>
                        <m:r>
                          <a:rPr lang="en-US" sz="1800" b="0" i="1" smtClean="0">
                            <a:solidFill>
                              <a:schemeClr val="tx1"/>
                            </a:solidFill>
                            <a:latin typeface="Cambria Math" panose="02040503050406030204" pitchFamily="18" charset="0"/>
                          </a:rPr>
                          <m:t>𝑖</m:t>
                        </m:r>
                      </m:sub>
                    </m:sSub>
                  </m:oMath>
                </a14:m>
                <a:endParaRPr lang="en-GB" sz="1800" dirty="0">
                  <a:solidFill>
                    <a:schemeClr val="tx1"/>
                  </a:solidFill>
                </a:endParaRPr>
              </a:p>
              <a:p>
                <a:pPr lvl="1" fontAlgn="base"/>
                <a:endParaRPr lang="en-GB" sz="1600" dirty="0">
                  <a:solidFill>
                    <a:schemeClr val="tx1"/>
                  </a:solidFill>
                </a:endParaRPr>
              </a:p>
              <a:p>
                <a:pPr lvl="1" fontAlgn="base"/>
                <a:r>
                  <a:rPr lang="en-GB" sz="1800" dirty="0">
                    <a:solidFill>
                      <a:schemeClr val="tx1"/>
                    </a:solidFill>
                  </a:rPr>
                  <a:t>The strategy with the </a:t>
                </a:r>
                <a:r>
                  <a:rPr lang="en-GB" sz="1800" b="1" dirty="0">
                    <a:solidFill>
                      <a:schemeClr val="tx1"/>
                    </a:solidFill>
                  </a:rPr>
                  <a:t>highest</a:t>
                </a:r>
                <a:r>
                  <a:rPr lang="en-GB" sz="1800" dirty="0">
                    <a:solidFill>
                      <a:schemeClr val="tx1"/>
                    </a:solidFill>
                  </a:rPr>
                  <a:t> </a:t>
                </a:r>
                <a:r>
                  <a:rPr lang="en-GB" sz="1800" b="1" dirty="0">
                    <a:solidFill>
                      <a:schemeClr val="tx1"/>
                    </a:solidFill>
                  </a:rPr>
                  <a:t>probability</a:t>
                </a:r>
                <a:r>
                  <a:rPr lang="en-GB" sz="1800" dirty="0">
                    <a:solidFill>
                      <a:schemeClr val="tx1"/>
                    </a:solidFill>
                  </a:rPr>
                  <a:t> is chosen </a:t>
                </a:r>
              </a:p>
              <a:p>
                <a:pPr lvl="2" fontAlgn="base"/>
                <a14:m>
                  <m:oMath xmlns:m="http://schemas.openxmlformats.org/officeDocument/2006/math">
                    <m:sSub>
                      <m:sSubPr>
                        <m:ctrlPr>
                          <a:rPr lang="el-GR" sz="1600" b="0" i="1">
                            <a:solidFill>
                              <a:schemeClr val="tx1"/>
                            </a:solidFill>
                            <a:latin typeface="Cambria Math" panose="02040503050406030204" pitchFamily="18" charset="0"/>
                          </a:rPr>
                        </m:ctrlPr>
                      </m:sSubPr>
                      <m:e>
                        <m:r>
                          <a:rPr lang="el-GR" sz="1600" b="0" i="1">
                            <a:solidFill>
                              <a:schemeClr val="tx1"/>
                            </a:solidFill>
                            <a:latin typeface="Cambria Math" panose="02040503050406030204" pitchFamily="18" charset="0"/>
                          </a:rPr>
                          <m:t>𝜑</m:t>
                        </m:r>
                      </m:e>
                      <m:sub>
                        <m:r>
                          <a:rPr lang="en-US" sz="1600" b="0" i="1">
                            <a:solidFill>
                              <a:schemeClr val="tx1"/>
                            </a:solidFill>
                            <a:latin typeface="Cambria Math" panose="02040503050406030204" pitchFamily="18" charset="0"/>
                          </a:rPr>
                          <m:t>𝑖</m:t>
                        </m:r>
                      </m:sub>
                    </m:sSub>
                    <m:r>
                      <a:rPr lang="en-US" sz="1600" b="0" i="1">
                        <a:solidFill>
                          <a:schemeClr val="tx1"/>
                        </a:solidFill>
                        <a:latin typeface="Cambria Math" panose="02040503050406030204" pitchFamily="18" charset="0"/>
                      </a:rPr>
                      <m:t>=</m:t>
                    </m:r>
                    <m:r>
                      <a:rPr lang="en-US" sz="1600" b="0" i="1">
                        <a:solidFill>
                          <a:schemeClr val="tx1"/>
                        </a:solidFill>
                        <a:latin typeface="Cambria Math" panose="02040503050406030204" pitchFamily="18" charset="0"/>
                      </a:rPr>
                      <m:t>𝑎𝑟𝑔𝑚𝑎</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h</m:t>
                        </m:r>
                        <m:r>
                          <a:rPr lang="en-US" sz="1600" b="0" i="1" smtClean="0">
                            <a:solidFill>
                              <a:schemeClr val="tx1"/>
                            </a:solidFill>
                            <a:latin typeface="Cambria Math" panose="02040503050406030204" pitchFamily="18" charset="0"/>
                          </a:rPr>
                          <m:t> ∈ [1,2, …,|</m:t>
                        </m:r>
                        <m:r>
                          <a:rPr lang="en-US" sz="1600" b="0" i="1" smtClean="0">
                            <a:solidFill>
                              <a:schemeClr val="tx1"/>
                            </a:solidFill>
                            <a:latin typeface="Cambria Math" panose="02040503050406030204" pitchFamily="18" charset="0"/>
                          </a:rPr>
                          <m:t>𝐶</m:t>
                        </m:r>
                        <m:r>
                          <a:rPr lang="en-US" sz="1600" b="0" i="1" smtClean="0">
                            <a:solidFill>
                              <a:schemeClr val="tx1"/>
                            </a:solidFill>
                            <a:latin typeface="Cambria Math" panose="02040503050406030204" pitchFamily="18" charset="0"/>
                          </a:rPr>
                          <m:t>|]</m:t>
                        </m:r>
                      </m:sub>
                    </m:sSub>
                    <m:r>
                      <a:rPr lang="el-GR"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𝑖h</m:t>
                        </m:r>
                      </m:sub>
                    </m:sSub>
                  </m:oMath>
                </a14:m>
                <a:r>
                  <a:rPr lang="en-US" sz="1600" dirty="0">
                    <a:solidFill>
                      <a:schemeClr val="tx1"/>
                    </a:solidFill>
                  </a:rPr>
                  <a:t> , where </a:t>
                </a:r>
                <a14:m>
                  <m:oMath xmlns:m="http://schemas.openxmlformats.org/officeDocument/2006/math">
                    <m:d>
                      <m:dPr>
                        <m:begChr m:val="|"/>
                        <m:endChr m:val="|"/>
                        <m:ctrlPr>
                          <a:rPr lang="en-US" sz="1600" b="0" i="1">
                            <a:solidFill>
                              <a:schemeClr val="tx1"/>
                            </a:solidFill>
                            <a:latin typeface="Cambria Math" panose="02040503050406030204" pitchFamily="18" charset="0"/>
                          </a:rPr>
                        </m:ctrlPr>
                      </m:dPr>
                      <m:e>
                        <m:r>
                          <a:rPr lang="en-US" sz="1600" b="0" i="1">
                            <a:solidFill>
                              <a:schemeClr val="tx1"/>
                            </a:solidFill>
                            <a:latin typeface="Cambria Math" panose="02040503050406030204" pitchFamily="18" charset="0"/>
                          </a:rPr>
                          <m:t>𝐶</m:t>
                        </m:r>
                      </m:e>
                    </m:d>
                  </m:oMath>
                </a14:m>
                <a:r>
                  <a:rPr lang="en-US" sz="1600" dirty="0">
                    <a:solidFill>
                      <a:schemeClr val="tx1"/>
                    </a:solidFill>
                  </a:rPr>
                  <a:t> the total number of senses</a:t>
                </a:r>
                <a:endParaRPr lang="en-GB" sz="1600" dirty="0">
                  <a:solidFill>
                    <a:schemeClr val="tx1"/>
                  </a:solidFill>
                </a:endParaRPr>
              </a:p>
              <a:p>
                <a:pPr lvl="2" fontAlgn="base"/>
                <a:r>
                  <a:rPr lang="en-GB" sz="1600" dirty="0">
                    <a:solidFill>
                      <a:schemeClr val="tx1"/>
                    </a:solidFill>
                  </a:rPr>
                  <a:t>Each word </a:t>
                </a:r>
                <a14:m>
                  <m:oMath xmlns:m="http://schemas.openxmlformats.org/officeDocument/2006/math">
                    <m:r>
                      <a:rPr lang="en-US" sz="1600" i="1">
                        <a:solidFill>
                          <a:schemeClr val="tx1"/>
                        </a:solidFill>
                        <a:latin typeface="Cambria Math" panose="02040503050406030204" pitchFamily="18" charset="0"/>
                      </a:rPr>
                      <m:t>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𝐼</m:t>
                    </m:r>
                  </m:oMath>
                </a14:m>
                <a:r>
                  <a:rPr lang="en-GB" sz="1600" dirty="0">
                    <a:solidFill>
                      <a:schemeClr val="tx1"/>
                    </a:solidFill>
                  </a:rPr>
                  <a:t> is mapped to exactly one sense </a:t>
                </a:r>
                <a14:m>
                  <m:oMath xmlns:m="http://schemas.openxmlformats.org/officeDocument/2006/math">
                    <m:r>
                      <m:rPr>
                        <m:sty m:val="p"/>
                      </m:rPr>
                      <a:rPr lang="en-US" sz="1600">
                        <a:latin typeface="Cambria Math" panose="02040503050406030204" pitchFamily="18" charset="0"/>
                      </a:rPr>
                      <m:t>c</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𝐶</m:t>
                    </m:r>
                  </m:oMath>
                </a14:m>
                <a:endParaRPr lang="en-US" sz="1400" dirty="0">
                  <a:solidFill>
                    <a:schemeClr val="tx1"/>
                  </a:solidFill>
                </a:endParaRPr>
              </a:p>
              <a:p>
                <a:pPr lvl="2" fontAlgn="base"/>
                <a:endParaRPr lang="en-GB" sz="1600" dirty="0">
                  <a:solidFill>
                    <a:schemeClr val="tx1"/>
                  </a:solidFill>
                </a:endParaRPr>
              </a:p>
              <a:p>
                <a:pPr lvl="1" fontAlgn="base"/>
                <a:r>
                  <a:rPr lang="en-GB" sz="1800" dirty="0">
                    <a:solidFill>
                      <a:schemeClr val="tx1"/>
                    </a:solidFill>
                  </a:rPr>
                  <a:t>Word </a:t>
                </a:r>
                <a:r>
                  <a:rPr lang="en-GB" sz="1800" b="1" dirty="0">
                    <a:solidFill>
                      <a:schemeClr val="tx1"/>
                    </a:solidFill>
                  </a:rPr>
                  <a:t>fails</a:t>
                </a:r>
                <a:r>
                  <a:rPr lang="en-GB" sz="1800" dirty="0">
                    <a:solidFill>
                      <a:schemeClr val="tx1"/>
                    </a:solidFill>
                  </a:rPr>
                  <a:t> to be disambiguated</a:t>
                </a:r>
              </a:p>
              <a:p>
                <a:pPr lvl="2" fontAlgn="base"/>
                <a:r>
                  <a:rPr lang="en-GB" sz="1600" dirty="0">
                    <a:solidFill>
                      <a:schemeClr val="tx1"/>
                    </a:solidFill>
                  </a:rPr>
                  <a:t>Unable to update its strategy space</a:t>
                </a:r>
              </a:p>
              <a:p>
                <a:pPr lvl="2" fontAlgn="base"/>
                <a:r>
                  <a:rPr lang="en-GB" sz="1600" dirty="0">
                    <a:solidFill>
                      <a:schemeClr val="tx1"/>
                    </a:solidFill>
                  </a:rPr>
                  <a:t>Strategy space initialized with a uniform distribution </a:t>
                </a:r>
              </a:p>
              <a:p>
                <a:pPr lvl="3" fontAlgn="base"/>
                <a:r>
                  <a:rPr lang="en-GB" sz="1600" dirty="0">
                    <a:solidFill>
                      <a:schemeClr val="tx1"/>
                    </a:solidFill>
                  </a:rPr>
                  <a:t>Zero entry payoff ( no similar senses with co-players)</a:t>
                </a:r>
              </a:p>
              <a:p>
                <a:pPr lvl="3" fontAlgn="base"/>
                <a:r>
                  <a:rPr lang="en-GB" sz="1600" dirty="0">
                    <a:solidFill>
                      <a:schemeClr val="tx1"/>
                    </a:solidFill>
                  </a:rPr>
                  <a:t>Not connected with other nodes in the graph</a:t>
                </a: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4901782" y="1644993"/>
                <a:ext cx="6728618" cy="4666263"/>
              </a:xfrm>
              <a:blipFill>
                <a:blip r:embed="rId3"/>
                <a:stretch>
                  <a:fillRect l="-565"/>
                </a:stretch>
              </a:blipFill>
            </p:spPr>
            <p:txBody>
              <a:bodyPr/>
              <a:lstStyle/>
              <a:p>
                <a:r>
                  <a:rPr lang="en-GR">
                    <a:noFill/>
                  </a:rPr>
                  <a:t> </a:t>
                </a:r>
              </a:p>
            </p:txBody>
          </p:sp>
        </mc:Fallback>
      </mc:AlternateContent>
    </p:spTree>
    <p:extLst>
      <p:ext uri="{BB962C8B-B14F-4D97-AF65-F5344CB8AC3E}">
        <p14:creationId xmlns:p14="http://schemas.microsoft.com/office/powerpoint/2010/main" val="3823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Freeform: Shape 25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1" name="Rectangle 26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7" y="917002"/>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System Dynamics &amp; </a:t>
            </a:r>
            <a:br>
              <a:rPr lang="en-US" sz="4000" kern="1200">
                <a:solidFill>
                  <a:srgbClr val="FFFFFF"/>
                </a:solidFill>
                <a:latin typeface="+mj-lt"/>
                <a:ea typeface="+mj-ea"/>
                <a:cs typeface="+mj-cs"/>
              </a:rPr>
            </a:br>
            <a:r>
              <a:rPr lang="en-US" sz="4000" kern="1200">
                <a:solidFill>
                  <a:srgbClr val="FFFFFF"/>
                </a:solidFill>
                <a:latin typeface="+mj-lt"/>
                <a:ea typeface="+mj-ea"/>
                <a:cs typeface="+mj-cs"/>
              </a:rPr>
              <a:t>Sense Classification</a:t>
            </a:r>
            <a:endParaRPr lang="en-US" sz="4000" kern="1200" dirty="0">
              <a:solidFill>
                <a:srgbClr val="FFFFFF"/>
              </a:solidFill>
              <a:latin typeface="+mj-lt"/>
              <a:ea typeface="+mj-ea"/>
              <a:cs typeface="+mj-cs"/>
            </a:endParaRPr>
          </a:p>
        </p:txBody>
      </p:sp>
      <p:pic>
        <p:nvPicPr>
          <p:cNvPr id="3076" name="Picture 4" descr="page22image36076992">
            <a:extLst>
              <a:ext uri="{FF2B5EF4-FFF2-40B4-BE49-F238E27FC236}">
                <a16:creationId xmlns:a16="http://schemas.microsoft.com/office/drawing/2014/main" id="{06681976-B8E8-AD41-BFE7-1E7F0911A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0984" y="89508"/>
            <a:ext cx="5911718" cy="6356687"/>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Left Arrow 3">
            <a:hlinkClick r:id="rId4" action="ppaction://hlinksldjump"/>
            <a:extLst>
              <a:ext uri="{FF2B5EF4-FFF2-40B4-BE49-F238E27FC236}">
                <a16:creationId xmlns:a16="http://schemas.microsoft.com/office/drawing/2014/main" id="{AA413E7C-E7DB-4F4F-9030-FF87666B984C}"/>
              </a:ext>
            </a:extLst>
          </p:cNvPr>
          <p:cNvSpPr/>
          <p:nvPr/>
        </p:nvSpPr>
        <p:spPr>
          <a:xfrm>
            <a:off x="11684834" y="6383867"/>
            <a:ext cx="279640" cy="2616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solidFill>
                <a:schemeClr val="tx1"/>
              </a:solidFill>
            </a:endParaRPr>
          </a:p>
        </p:txBody>
      </p:sp>
      <p:sp>
        <p:nvSpPr>
          <p:cNvPr id="11" name="Rectangle 10">
            <a:extLst>
              <a:ext uri="{FF2B5EF4-FFF2-40B4-BE49-F238E27FC236}">
                <a16:creationId xmlns:a16="http://schemas.microsoft.com/office/drawing/2014/main" id="{C712F397-834B-D448-8147-C6721F2FA95F}"/>
              </a:ext>
            </a:extLst>
          </p:cNvPr>
          <p:cNvSpPr/>
          <p:nvPr/>
        </p:nvSpPr>
        <p:spPr>
          <a:xfrm>
            <a:off x="5959867" y="6547480"/>
            <a:ext cx="4373951" cy="261610"/>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4</a:t>
            </a:r>
            <a:r>
              <a:rPr lang="en-GB" sz="1100" dirty="0">
                <a:latin typeface="Arial" panose="020B0604020202020204" pitchFamily="34" charset="0"/>
                <a:cs typeface="Arial" panose="020B0604020202020204" pitchFamily="34" charset="0"/>
              </a:rPr>
              <a:t>. System dynamics for words “be”, “institution” and “bank”</a:t>
            </a:r>
          </a:p>
        </p:txBody>
      </p:sp>
    </p:spTree>
    <p:extLst>
      <p:ext uri="{BB962C8B-B14F-4D97-AF65-F5344CB8AC3E}">
        <p14:creationId xmlns:p14="http://schemas.microsoft.com/office/powerpoint/2010/main" val="3752488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986939" y="2454952"/>
                <a:ext cx="10218117" cy="3683358"/>
              </a:xfrm>
            </p:spPr>
            <p:txBody>
              <a:bodyPr anchor="ctr">
                <a:normAutofit/>
              </a:bodyPr>
              <a:lstStyle/>
              <a:p>
                <a:r>
                  <a:rPr lang="en-US" sz="2000" dirty="0">
                    <a:latin typeface="Arial" panose="020B0604020202020204" pitchFamily="34" charset="0"/>
                    <a:cs typeface="Arial" panose="020B0604020202020204" pitchFamily="34" charset="0"/>
                  </a:rPr>
                  <a:t>Two datasets to </a:t>
                </a:r>
                <a:r>
                  <a:rPr lang="en-US" sz="2000" b="1" dirty="0">
                    <a:latin typeface="Arial" panose="020B0604020202020204" pitchFamily="34" charset="0"/>
                    <a:cs typeface="Arial" panose="020B0604020202020204" pitchFamily="34" charset="0"/>
                  </a:rPr>
                  <a:t>evaluate</a:t>
                </a:r>
                <a:r>
                  <a:rPr lang="en-US" sz="2000" dirty="0">
                    <a:latin typeface="Arial" panose="020B0604020202020204" pitchFamily="34" charset="0"/>
                    <a:cs typeface="Arial" panose="020B0604020202020204" pitchFamily="34" charset="0"/>
                  </a:rPr>
                  <a:t> our algorithm in </a:t>
                </a:r>
                <a:r>
                  <a:rPr lang="en-US" sz="2000" b="1" dirty="0">
                    <a:latin typeface="Arial" panose="020B0604020202020204" pitchFamily="34" charset="0"/>
                    <a:cs typeface="Arial" panose="020B0604020202020204" pitchFamily="34" charset="0"/>
                  </a:rPr>
                  <a:t>different scenarios</a:t>
                </a:r>
                <a:r>
                  <a:rPr lang="en-US" sz="2000" dirty="0">
                    <a:latin typeface="Arial" panose="020B0604020202020204" pitchFamily="34" charset="0"/>
                    <a:cs typeface="Arial" panose="020B0604020202020204" pitchFamily="34" charset="0"/>
                  </a:rPr>
                  <a:t> </a:t>
                </a:r>
              </a:p>
              <a:p>
                <a:pPr marL="0" indent="0">
                  <a:buNone/>
                </a:pPr>
                <a:endParaRPr lang="en-US" sz="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From each data set</a:t>
                </a:r>
              </a:p>
              <a:p>
                <a:pPr lvl="1">
                  <a:lnSpc>
                    <a:spcPct val="100000"/>
                  </a:lnSpc>
                </a:pPr>
                <a:r>
                  <a:rPr lang="en-US" sz="1700" dirty="0">
                    <a:latin typeface="Arial" panose="020B0604020202020204" pitchFamily="34" charset="0"/>
                    <a:cs typeface="Arial" panose="020B0604020202020204" pitchFamily="34" charset="0"/>
                  </a:rPr>
                  <a:t>50 different data sets</a:t>
                </a:r>
                <a:r>
                  <a:rPr lang="en-US" sz="1700" dirty="0">
                    <a:latin typeface="Arial" panose="020B0604020202020204" pitchFamily="34" charset="0"/>
                    <a:cs typeface="Arial" panose="020B0604020202020204" pitchFamily="34" charset="0"/>
                    <a:sym typeface="Wingdings" panose="05000000000000000000" pitchFamily="2" charset="2"/>
                  </a:rPr>
                  <a:t> to</a:t>
                </a:r>
                <a:r>
                  <a:rPr lang="en-US" sz="1700" dirty="0">
                    <a:latin typeface="Arial" panose="020B0604020202020204" pitchFamily="34" charset="0"/>
                    <a:cs typeface="Arial" panose="020B0604020202020204" pitchFamily="34" charset="0"/>
                  </a:rPr>
                  <a:t> simulate a situation in which the system must work on texts of different sizes and on different domains</a:t>
                </a:r>
              </a:p>
              <a:p>
                <a:pPr marL="457200" lvl="1" indent="0">
                  <a:buNone/>
                </a:pPr>
                <a:endParaRPr lang="en-US" sz="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a:t>
                </a:r>
                <a:r>
                  <a:rPr lang="en-US" sz="2000" b="1" dirty="0">
                    <a:latin typeface="Arial" panose="020B0604020202020204" pitchFamily="34" charset="0"/>
                    <a:cs typeface="Arial" panose="020B0604020202020204" pitchFamily="34" charset="0"/>
                  </a:rPr>
                  <a:t>parameters</a:t>
                </a:r>
                <a:r>
                  <a:rPr lang="en-US" sz="2000" dirty="0">
                    <a:latin typeface="Arial" panose="020B0604020202020204" pitchFamily="34" charset="0"/>
                    <a:cs typeface="Arial" panose="020B0604020202020204" pitchFamily="34" charset="0"/>
                  </a:rPr>
                  <a:t> that will be </a:t>
                </a:r>
                <a:r>
                  <a:rPr lang="en-US" sz="2000" b="1" dirty="0">
                    <a:latin typeface="Arial" panose="020B0604020202020204" pitchFamily="34" charset="0"/>
                    <a:cs typeface="Arial" panose="020B0604020202020204" pitchFamily="34" charset="0"/>
                  </a:rPr>
                  <a:t>tuned</a:t>
                </a:r>
              </a:p>
              <a:p>
                <a:pPr lvl="1" fontAlgn="base">
                  <a:lnSpc>
                    <a:spcPct val="100000"/>
                  </a:lnSpc>
                </a:pPr>
                <a:r>
                  <a:rPr lang="en-US" sz="1700" dirty="0">
                    <a:latin typeface="Arial" panose="020B0604020202020204" pitchFamily="34" charset="0"/>
                    <a:cs typeface="Arial" panose="020B0604020202020204" pitchFamily="34" charset="0"/>
                  </a:rPr>
                  <a:t>Association, similarity and relatedness measures to weight the similarity among word and senses</a:t>
                </a:r>
              </a:p>
              <a:p>
                <a:pPr lvl="1" fontAlgn="base">
                  <a:lnSpc>
                    <a:spcPct val="100000"/>
                  </a:lnSpc>
                </a:pPr>
                <a:r>
                  <a:rPr lang="en-US" sz="1700" dirty="0">
                    <a:latin typeface="Arial" panose="020B0604020202020204" pitchFamily="34" charset="0"/>
                    <a:cs typeface="Arial" panose="020B0604020202020204" pitchFamily="34" charset="0"/>
                  </a:rPr>
                  <a:t>The </a:t>
                </a:r>
                <a14:m>
                  <m:oMath xmlns:m="http://schemas.openxmlformats.org/officeDocument/2006/math">
                    <m:r>
                      <a:rPr lang="en-US" sz="1700" b="0" i="1" smtClean="0">
                        <a:latin typeface="Cambria Math" panose="02040503050406030204" pitchFamily="18" charset="0"/>
                        <a:cs typeface="Arial" panose="020B0604020202020204" pitchFamily="34" charset="0"/>
                      </a:rPr>
                      <m:t>𝑛</m:t>
                    </m:r>
                  </m:oMath>
                </a14:m>
                <a:r>
                  <a:rPr lang="en-US" sz="1700" dirty="0">
                    <a:latin typeface="Arial" panose="020B0604020202020204" pitchFamily="34" charset="0"/>
                    <a:cs typeface="Arial" panose="020B0604020202020204" pitchFamily="34" charset="0"/>
                  </a:rPr>
                  <a:t>-gram graph to increase the weights of near words ( proximity )</a:t>
                </a:r>
              </a:p>
              <a:p>
                <a:pPr lvl="1" fontAlgn="base">
                  <a:lnSpc>
                    <a:spcPct val="100000"/>
                  </a:lnSpc>
                </a:pPr>
                <a:r>
                  <a:rPr lang="en-US" sz="1700" dirty="0">
                    <a:latin typeface="Arial" panose="020B0604020202020204" pitchFamily="34" charset="0"/>
                    <a:cs typeface="Arial" panose="020B0604020202020204" pitchFamily="34" charset="0"/>
                  </a:rPr>
                  <a:t>The </a:t>
                </a:r>
                <a14:m>
                  <m:oMath xmlns:m="http://schemas.openxmlformats.org/officeDocument/2006/math">
                    <m:r>
                      <a:rPr lang="en-US" sz="1700" b="0" i="1" smtClean="0">
                        <a:latin typeface="Cambria Math" panose="02040503050406030204" pitchFamily="18" charset="0"/>
                        <a:cs typeface="Arial" panose="020B0604020202020204" pitchFamily="34" charset="0"/>
                      </a:rPr>
                      <m:t>𝑝</m:t>
                    </m:r>
                  </m:oMath>
                </a14:m>
                <a:r>
                  <a:rPr lang="en-US" sz="1700" dirty="0">
                    <a:latin typeface="Arial" panose="020B0604020202020204" pitchFamily="34" charset="0"/>
                    <a:cs typeface="Arial" panose="020B0604020202020204" pitchFamily="34" charset="0"/>
                  </a:rPr>
                  <a:t> of the geometric distribution used by their semi-supervised system</a:t>
                </a:r>
                <a:r>
                  <a:rPr lang="en-US" sz="1800" dirty="0">
                    <a:latin typeface="Arial" panose="020B0604020202020204" pitchFamily="34" charset="0"/>
                    <a:cs typeface="Arial" panose="020B0604020202020204" pitchFamily="34" charset="0"/>
                  </a:rPr>
                  <a:t> </a:t>
                </a:r>
              </a:p>
              <a:p>
                <a:endParaRPr lang="el-GR" sz="20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986939" y="2454952"/>
                <a:ext cx="10218117" cy="3683358"/>
              </a:xfrm>
              <a:blipFill>
                <a:blip r:embed="rId3"/>
                <a:stretch>
                  <a:fillRect l="-496"/>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66C3B410-005A-0044-917D-43BBE8332A2A}"/>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952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E87CAE-D271-481B-BF01-2C010B66DABF}"/>
                  </a:ext>
                </a:extLst>
              </p:cNvPr>
              <p:cNvSpPr>
                <a:spLocks noGrp="1"/>
              </p:cNvSpPr>
              <p:nvPr>
                <p:ph idx="1"/>
              </p:nvPr>
            </p:nvSpPr>
            <p:spPr>
              <a:xfrm>
                <a:off x="875257" y="2379346"/>
                <a:ext cx="10441482" cy="3683358"/>
              </a:xfrm>
            </p:spPr>
            <p:txBody>
              <a:bodyPr anchor="ctr">
                <a:normAutofit/>
              </a:bodyPr>
              <a:lstStyle/>
              <a:p>
                <a:pPr marL="514350" indent="-514350">
                  <a:buFont typeface="+mj-lt"/>
                  <a:buAutoNum type="arabicPeriod"/>
                </a:pPr>
                <a:r>
                  <a:rPr lang="en-GB" sz="1900" dirty="0">
                    <a:latin typeface="Arial" panose="020B0604020202020204" pitchFamily="34" charset="0"/>
                    <a:cs typeface="Arial" panose="020B0604020202020204" pitchFamily="34" charset="0"/>
                  </a:rPr>
                  <a:t>Association, Semantic &amp; Relatedness </a:t>
                </a:r>
                <a:r>
                  <a:rPr lang="en-GB" sz="1900" b="1" dirty="0">
                    <a:latin typeface="Arial" panose="020B0604020202020204" pitchFamily="34" charset="0"/>
                    <a:cs typeface="Arial" panose="020B0604020202020204" pitchFamily="34" charset="0"/>
                  </a:rPr>
                  <a:t>Measures</a:t>
                </a:r>
                <a:r>
                  <a:rPr lang="en-GB" sz="1900" dirty="0">
                    <a:latin typeface="Arial" panose="020B0604020202020204" pitchFamily="34" charset="0"/>
                    <a:cs typeface="Arial" panose="020B0604020202020204" pitchFamily="34" charset="0"/>
                  </a:rPr>
                  <a:t> </a:t>
                </a:r>
              </a:p>
              <a:p>
                <a:pPr lvl="2"/>
                <a:r>
                  <a:rPr lang="en-US" sz="1700" dirty="0">
                    <a:latin typeface="Arial" panose="020B0604020202020204" pitchFamily="34" charset="0"/>
                    <a:cs typeface="Arial" panose="020B0604020202020204" pitchFamily="34" charset="0"/>
                  </a:rPr>
                  <a:t>The </a:t>
                </a:r>
                <a:r>
                  <a:rPr lang="en-US" sz="1700" b="1" dirty="0">
                    <a:latin typeface="Arial" panose="020B0604020202020204" pitchFamily="34" charset="0"/>
                    <a:cs typeface="Arial" panose="020B0604020202020204" pitchFamily="34" charset="0"/>
                  </a:rPr>
                  <a:t>relatedness</a:t>
                </a:r>
                <a:r>
                  <a:rPr lang="en-US" sz="1700" dirty="0">
                    <a:latin typeface="Arial" panose="020B0604020202020204" pitchFamily="34" charset="0"/>
                    <a:cs typeface="Arial" panose="020B0604020202020204" pitchFamily="34" charset="0"/>
                  </a:rPr>
                  <a:t> measures perform significantly </a:t>
                </a:r>
                <a:r>
                  <a:rPr lang="en-US" sz="1700" b="1" dirty="0">
                    <a:latin typeface="Arial" panose="020B0604020202020204" pitchFamily="34" charset="0"/>
                    <a:cs typeface="Arial" panose="020B0604020202020204" pitchFamily="34" charset="0"/>
                  </a:rPr>
                  <a:t>better</a:t>
                </a:r>
                <a:r>
                  <a:rPr lang="en-US" sz="1700" dirty="0">
                    <a:latin typeface="Arial" panose="020B0604020202020204" pitchFamily="34" charset="0"/>
                    <a:cs typeface="Arial" panose="020B0604020202020204" pitchFamily="34" charset="0"/>
                  </a:rPr>
                  <a:t> than the semantic </a:t>
                </a:r>
                <a:r>
                  <a:rPr lang="en-US" sz="1700" b="1" dirty="0">
                    <a:latin typeface="Arial" panose="020B0604020202020204" pitchFamily="34" charset="0"/>
                    <a:cs typeface="Arial" panose="020B0604020202020204" pitchFamily="34" charset="0"/>
                  </a:rPr>
                  <a:t>similarity</a:t>
                </a:r>
                <a:r>
                  <a:rPr lang="en-US" sz="1700" dirty="0">
                    <a:latin typeface="Arial" panose="020B0604020202020204" pitchFamily="34" charset="0"/>
                    <a:cs typeface="Arial" panose="020B0604020202020204" pitchFamily="34" charset="0"/>
                  </a:rPr>
                  <a:t> measures</a:t>
                </a:r>
              </a:p>
              <a:p>
                <a:pPr lvl="2"/>
                <a:r>
                  <a:rPr lang="en-US" sz="1700" dirty="0">
                    <a:latin typeface="Arial" panose="020B0604020202020204" pitchFamily="34" charset="0"/>
                    <a:cs typeface="Arial" panose="020B0604020202020204" pitchFamily="34" charset="0"/>
                  </a:rPr>
                  <a:t>Particularly </a:t>
                </a:r>
                <a:r>
                  <a:rPr lang="en-US" sz="1700" b="1" dirty="0">
                    <a:latin typeface="Arial" panose="020B0604020202020204" pitchFamily="34" charset="0"/>
                    <a:cs typeface="Arial" panose="020B0604020202020204" pitchFamily="34" charset="0"/>
                  </a:rPr>
                  <a:t>suitable</a:t>
                </a:r>
                <a:r>
                  <a:rPr lang="en-US" sz="1700" dirty="0">
                    <a:latin typeface="Arial" panose="020B0604020202020204" pitchFamily="34" charset="0"/>
                    <a:cs typeface="Arial" panose="020B0604020202020204" pitchFamily="34" charset="0"/>
                  </a:rPr>
                  <a:t> measures for the algorithm</a:t>
                </a:r>
              </a:p>
              <a:p>
                <a:pPr lvl="3"/>
                <a:r>
                  <a:rPr lang="en-US" sz="1500" dirty="0">
                    <a:latin typeface="Arial" panose="020B0604020202020204" pitchFamily="34" charset="0"/>
                    <a:cs typeface="Arial" panose="020B0604020202020204" pitchFamily="34" charset="0"/>
                  </a:rPr>
                  <a:t>Modified Dice coefficient ( </a:t>
                </a:r>
                <a:r>
                  <a:rPr lang="en-US" sz="1500" b="1" dirty="0" err="1">
                    <a:latin typeface="Arial" panose="020B0604020202020204" pitchFamily="34" charset="0"/>
                    <a:cs typeface="Arial" panose="020B0604020202020204" pitchFamily="34" charset="0"/>
                  </a:rPr>
                  <a:t>mdice</a:t>
                </a:r>
                <a:r>
                  <a:rPr lang="en-US" sz="1500" dirty="0">
                    <a:latin typeface="Arial" panose="020B0604020202020204" pitchFamily="34" charset="0"/>
                    <a:cs typeface="Arial" panose="020B0604020202020204" pitchFamily="34" charset="0"/>
                  </a:rPr>
                  <a:t> )</a:t>
                </a:r>
              </a:p>
              <a:p>
                <a:pPr lvl="3"/>
                <a:r>
                  <a:rPr lang="en-US" sz="1500" dirty="0">
                    <a:latin typeface="Arial" panose="020B0604020202020204" pitchFamily="34" charset="0"/>
                    <a:cs typeface="Arial" panose="020B0604020202020204" pitchFamily="34" charset="0"/>
                  </a:rPr>
                  <a:t>Term Frequency – Inverse Document Frequency ( </a:t>
                </a:r>
                <a:r>
                  <a:rPr lang="en-US" sz="1500" b="1" dirty="0" err="1">
                    <a:latin typeface="Arial" panose="020B0604020202020204" pitchFamily="34" charset="0"/>
                    <a:cs typeface="Arial" panose="020B0604020202020204" pitchFamily="34" charset="0"/>
                  </a:rPr>
                  <a:t>Tf-idf</a:t>
                </a:r>
                <a:r>
                  <a:rPr lang="en-US" sz="1500" dirty="0">
                    <a:latin typeface="Arial" panose="020B0604020202020204" pitchFamily="34" charset="0"/>
                    <a:cs typeface="Arial" panose="020B0604020202020204" pitchFamily="34" charset="0"/>
                  </a:rPr>
                  <a:t> )</a:t>
                </a:r>
              </a:p>
              <a:p>
                <a:pPr lvl="1">
                  <a:buFont typeface="Wingdings" panose="05000000000000000000" pitchFamily="2" charset="2"/>
                  <a:buChar char="Ø"/>
                </a:pPr>
                <a:endParaRPr lang="en-US" sz="1900" dirty="0">
                  <a:latin typeface="Arial" panose="020B0604020202020204" pitchFamily="34" charset="0"/>
                  <a:cs typeface="Arial" panose="020B0604020202020204" pitchFamily="34" charset="0"/>
                </a:endParaRPr>
              </a:p>
              <a:p>
                <a:pPr marL="457200" indent="-457200">
                  <a:buFont typeface="+mj-lt"/>
                  <a:buAutoNum type="arabicPeriod"/>
                </a:pPr>
                <a:r>
                  <a:rPr lang="en-US" sz="1900" dirty="0">
                    <a:latin typeface="Arial" panose="020B0604020202020204" pitchFamily="34" charset="0"/>
                    <a:cs typeface="Arial" panose="020B0604020202020204" pitchFamily="34" charset="0"/>
                  </a:rPr>
                  <a:t> </a:t>
                </a:r>
                <a14:m>
                  <m:oMath xmlns:m="http://schemas.openxmlformats.org/officeDocument/2006/math">
                    <m:r>
                      <a:rPr lang="en-US" sz="1800" b="1" i="1" smtClean="0">
                        <a:latin typeface="Cambria Math" panose="02040503050406030204" pitchFamily="18" charset="0"/>
                        <a:cs typeface="Arial" panose="020B0604020202020204" pitchFamily="34" charset="0"/>
                      </a:rPr>
                      <m:t>𝒏</m:t>
                    </m:r>
                    <m:r>
                      <a:rPr lang="en-US" sz="1800" b="1" i="1">
                        <a:latin typeface="Cambria Math" panose="02040503050406030204" pitchFamily="18" charset="0"/>
                        <a:cs typeface="Arial" panose="020B0604020202020204" pitchFamily="34" charset="0"/>
                      </a:rPr>
                      <m:t> </m:t>
                    </m:r>
                  </m:oMath>
                </a14:m>
                <a:r>
                  <a:rPr lang="en-US" sz="1900" b="1" dirty="0">
                    <a:latin typeface="Arial" panose="020B0604020202020204" pitchFamily="34" charset="0"/>
                    <a:cs typeface="Arial" panose="020B0604020202020204" pitchFamily="34" charset="0"/>
                  </a:rPr>
                  <a:t>- gram </a:t>
                </a:r>
                <a:r>
                  <a:rPr lang="en-US" sz="1900" dirty="0">
                    <a:latin typeface="Arial" panose="020B0604020202020204" pitchFamily="34" charset="0"/>
                    <a:cs typeface="Arial" panose="020B0604020202020204" pitchFamily="34" charset="0"/>
                  </a:rPr>
                  <a:t>Graph</a:t>
                </a:r>
              </a:p>
              <a:p>
                <a:pPr lvl="2"/>
                <a:r>
                  <a:rPr lang="en-US" sz="1700" dirty="0">
                    <a:latin typeface="Arial" panose="020B0604020202020204" pitchFamily="34" charset="0"/>
                    <a:cs typeface="Arial" panose="020B0604020202020204" pitchFamily="34" charset="0"/>
                  </a:rPr>
                  <a:t>Highest results on both data sets using </a:t>
                </a:r>
                <a14:m>
                  <m:oMath xmlns:m="http://schemas.openxmlformats.org/officeDocument/2006/math">
                    <m:r>
                      <a:rPr lang="en-US" sz="1700" b="1" i="1">
                        <a:latin typeface="Cambria Math" panose="02040503050406030204" pitchFamily="18" charset="0"/>
                        <a:cs typeface="Arial" panose="020B0604020202020204" pitchFamily="34" charset="0"/>
                      </a:rPr>
                      <m:t>𝒏</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𝟓</m:t>
                    </m:r>
                  </m:oMath>
                </a14:m>
                <a:r>
                  <a:rPr lang="en-US" sz="1700" b="1" dirty="0">
                    <a:latin typeface="Arial" panose="020B0604020202020204" pitchFamily="34" charset="0"/>
                    <a:cs typeface="Arial" panose="020B0604020202020204" pitchFamily="34" charset="0"/>
                  </a:rPr>
                  <a:t>  </a:t>
                </a:r>
                <a:r>
                  <a:rPr lang="en-US" sz="1700" dirty="0">
                    <a:latin typeface="Arial" panose="020B0604020202020204" pitchFamily="34" charset="0"/>
                    <a:cs typeface="Arial" panose="020B0604020202020204" pitchFamily="34" charset="0"/>
                  </a:rPr>
                  <a:t>( </a:t>
                </a:r>
                <a14:m>
                  <m:oMath xmlns:m="http://schemas.openxmlformats.org/officeDocument/2006/math">
                    <m:r>
                      <a:rPr lang="en-US" sz="1700" b="0" i="1" smtClean="0">
                        <a:latin typeface="Cambria Math" panose="02040503050406030204" pitchFamily="18" charset="0"/>
                        <a:cs typeface="Arial" panose="020B0604020202020204" pitchFamily="34" charset="0"/>
                      </a:rPr>
                      <m:t>𝑛</m:t>
                    </m:r>
                    <m:r>
                      <a:rPr lang="en-US" sz="1700" b="0" i="1" smtClean="0">
                        <a:latin typeface="Cambria Math" panose="02040503050406030204" pitchFamily="18" charset="0"/>
                        <a:cs typeface="Arial" panose="020B0604020202020204" pitchFamily="34" charset="0"/>
                      </a:rPr>
                      <m:t> </m:t>
                    </m:r>
                  </m:oMath>
                </a14:m>
                <a:r>
                  <a:rPr lang="en-US" sz="1700" dirty="0">
                    <a:latin typeface="Arial" panose="020B0604020202020204" pitchFamily="34" charset="0"/>
                    <a:cs typeface="Arial" panose="020B0604020202020204" pitchFamily="34" charset="0"/>
                  </a:rPr>
                  <a:t>nearest </a:t>
                </a:r>
                <a:r>
                  <a:rPr lang="en-US" sz="1700" dirty="0" err="1">
                    <a:latin typeface="Arial" panose="020B0604020202020204" pitchFamily="34" charset="0"/>
                    <a:cs typeface="Arial" panose="020B0604020202020204" pitchFamily="34" charset="0"/>
                  </a:rPr>
                  <a:t>neighbours</a:t>
                </a:r>
                <a:r>
                  <a:rPr lang="en-US" sz="1700" dirty="0">
                    <a:latin typeface="Arial" panose="020B0604020202020204" pitchFamily="34" charset="0"/>
                    <a:cs typeface="Arial" panose="020B0604020202020204" pitchFamily="34" charset="0"/>
                  </a:rPr>
                  <a:t>)</a:t>
                </a:r>
              </a:p>
              <a:p>
                <a:pPr lvl="1"/>
                <a:endParaRPr lang="en-US" sz="1900" dirty="0">
                  <a:latin typeface="Arial" panose="020B0604020202020204" pitchFamily="34" charset="0"/>
                  <a:cs typeface="Arial" panose="020B0604020202020204" pitchFamily="34" charset="0"/>
                </a:endParaRPr>
              </a:p>
              <a:p>
                <a:pPr marL="514350" indent="-514350">
                  <a:buFont typeface="+mj-lt"/>
                  <a:buAutoNum type="arabicPeriod"/>
                </a:pPr>
                <a:r>
                  <a:rPr lang="en-US" sz="1900" dirty="0">
                    <a:latin typeface="Arial" panose="020B0604020202020204" pitchFamily="34" charset="0"/>
                    <a:cs typeface="Arial" panose="020B0604020202020204" pitchFamily="34" charset="0"/>
                  </a:rPr>
                  <a:t> </a:t>
                </a:r>
                <a:r>
                  <a:rPr lang="en-US" sz="1900" b="1" dirty="0">
                    <a:latin typeface="Arial" panose="020B0604020202020204" pitchFamily="34" charset="0"/>
                    <a:cs typeface="Arial" panose="020B0604020202020204" pitchFamily="34" charset="0"/>
                  </a:rPr>
                  <a:t>Geometric</a:t>
                </a:r>
                <a:r>
                  <a:rPr lang="en-US" sz="1900" dirty="0">
                    <a:latin typeface="Arial" panose="020B0604020202020204" pitchFamily="34" charset="0"/>
                    <a:cs typeface="Arial" panose="020B0604020202020204" pitchFamily="34" charset="0"/>
                  </a:rPr>
                  <a:t> Distribution:</a:t>
                </a:r>
              </a:p>
              <a:p>
                <a:pPr lvl="2"/>
                <a:r>
                  <a:rPr lang="en-US" sz="1700" dirty="0">
                    <a:latin typeface="Arial" panose="020B0604020202020204" pitchFamily="34" charset="0"/>
                    <a:cs typeface="Arial" panose="020B0604020202020204" pitchFamily="34" charset="0"/>
                  </a:rPr>
                  <a:t>Best results obtained with </a:t>
                </a:r>
                <a14:m>
                  <m:oMath xmlns:m="http://schemas.openxmlformats.org/officeDocument/2006/math">
                    <m:r>
                      <a:rPr lang="en-US" sz="1700" b="1" i="1" smtClean="0">
                        <a:latin typeface="Cambria Math" panose="02040503050406030204" pitchFamily="18" charset="0"/>
                        <a:cs typeface="Arial" panose="020B0604020202020204" pitchFamily="34" charset="0"/>
                      </a:rPr>
                      <m:t>𝒑</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𝟎</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𝟒</m:t>
                    </m:r>
                  </m:oMath>
                </a14:m>
                <a:r>
                  <a:rPr lang="en-US" sz="1700" b="1" dirty="0">
                    <a:latin typeface="Arial" panose="020B0604020202020204" pitchFamily="34" charset="0"/>
                    <a:cs typeface="Arial" panose="020B0604020202020204" pitchFamily="34" charset="0"/>
                  </a:rPr>
                  <a:t> </a:t>
                </a:r>
              </a:p>
            </p:txBody>
          </p:sp>
        </mc:Choice>
        <mc:Fallback xmlns="">
          <p:sp>
            <p:nvSpPr>
              <p:cNvPr id="3" name="Content Placeholder 2">
                <a:extLst>
                  <a:ext uri="{FF2B5EF4-FFF2-40B4-BE49-F238E27FC236}">
                    <a16:creationId xmlns:a16="http://schemas.microsoft.com/office/drawing/2014/main" id="{D9E87CAE-D271-481B-BF01-2C010B66DABF}"/>
                  </a:ext>
                </a:extLst>
              </p:cNvPr>
              <p:cNvSpPr>
                <a:spLocks noGrp="1" noRot="1" noChangeAspect="1" noMove="1" noResize="1" noEditPoints="1" noAdjustHandles="1" noChangeArrowheads="1" noChangeShapeType="1" noTextEdit="1"/>
              </p:cNvSpPr>
              <p:nvPr>
                <p:ph idx="1"/>
              </p:nvPr>
            </p:nvSpPr>
            <p:spPr>
              <a:xfrm>
                <a:off x="875257" y="2379346"/>
                <a:ext cx="10441482" cy="3683358"/>
              </a:xfrm>
              <a:blipFill>
                <a:blip r:embed="rId3"/>
                <a:stretch>
                  <a:fillRect l="-487" r="-122"/>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DC03103E-1BFF-374B-A847-D1BC7E22CA9D}"/>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r>
              <a:rPr lang="el-GR" sz="4000" dirty="0">
                <a:solidFill>
                  <a:srgbClr val="FFFFFF"/>
                </a:solidFill>
                <a:latin typeface="Arial" panose="020B0604020202020204" pitchFamily="34" charset="0"/>
                <a:cs typeface="Arial" panose="020B0604020202020204" pitchFamily="34" charset="0"/>
              </a:rPr>
              <a:t> - </a:t>
            </a:r>
            <a:r>
              <a:rPr lang="en-US" sz="4000" dirty="0">
                <a:solidFill>
                  <a:srgbClr val="FFFFFF"/>
                </a:solidFill>
                <a:latin typeface="Arial" panose="020B0604020202020204" pitchFamily="34" charset="0"/>
                <a:cs typeface="Arial" panose="020B0604020202020204" pitchFamily="34" charset="0"/>
              </a:rPr>
              <a:t>Results</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273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Workflow">
            <a:extLst>
              <a:ext uri="{FF2B5EF4-FFF2-40B4-BE49-F238E27FC236}">
                <a16:creationId xmlns:a16="http://schemas.microsoft.com/office/drawing/2014/main" id="{E7C7D915-A3C6-4989-BCD2-6AE9C07B81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983" y="1490916"/>
            <a:ext cx="3876165" cy="3876165"/>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B3F46636-EB75-B145-9016-5CA6C70978A5}"/>
                  </a:ext>
                </a:extLst>
              </p:cNvPr>
              <p:cNvSpPr>
                <a:spLocks noGrp="1"/>
              </p:cNvSpPr>
              <p:nvPr>
                <p:ph idx="1"/>
              </p:nvPr>
            </p:nvSpPr>
            <p:spPr>
              <a:xfrm>
                <a:off x="4522432" y="1311664"/>
                <a:ext cx="7450283" cy="4448306"/>
              </a:xfrm>
            </p:spPr>
            <p:txBody>
              <a:bodyPr anchor="t">
                <a:noAutofit/>
              </a:bodyPr>
              <a:lstStyle/>
              <a:p>
                <a:pPr>
                  <a:lnSpc>
                    <a:spcPct val="100000"/>
                  </a:lnSpc>
                </a:pPr>
                <a:r>
                  <a:rPr lang="en-US" sz="1600" b="1" dirty="0">
                    <a:latin typeface="Arial" panose="020B0604020202020204" pitchFamily="34" charset="0"/>
                    <a:cs typeface="Arial" panose="020B0604020202020204" pitchFamily="34" charset="0"/>
                    <a:sym typeface="Wingdings" panose="05000000000000000000" pitchFamily="2" charset="2"/>
                  </a:rPr>
                  <a:t>Results</a:t>
                </a:r>
                <a:r>
                  <a:rPr lang="en-US" sz="1600" dirty="0">
                    <a:latin typeface="Arial" panose="020B0604020202020204" pitchFamily="34" charset="0"/>
                    <a:cs typeface="Arial" panose="020B0604020202020204" pitchFamily="34" charset="0"/>
                    <a:sym typeface="Wingdings" panose="05000000000000000000" pitchFamily="2" charset="2"/>
                  </a:rPr>
                  <a:t> are provided as </a:t>
                </a:r>
                <a:r>
                  <a:rPr lang="en-GB" sz="1600" dirty="0"/>
                  <a:t>balanced </a:t>
                </a:r>
                <a:r>
                  <a:rPr lang="en-GB" sz="1600" b="1" dirty="0"/>
                  <a:t>F-score</a:t>
                </a:r>
                <a:r>
                  <a:rPr lang="en-GB" sz="1600" dirty="0"/>
                  <a:t> (</a:t>
                </a:r>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a:rPr lang="en-US" sz="1600" b="0" i="1">
                            <a:latin typeface="Cambria Math" panose="02040503050406030204" pitchFamily="18" charset="0"/>
                            <a:cs typeface="Arial" panose="020B0604020202020204" pitchFamily="34" charset="0"/>
                          </a:rPr>
                          <m:t> </m:t>
                        </m:r>
                        <m:r>
                          <a:rPr lang="en-US" sz="1600" i="1">
                            <a:latin typeface="Cambria Math" panose="02040503050406030204" pitchFamily="18" charset="0"/>
                            <a:cs typeface="Arial" panose="020B0604020202020204" pitchFamily="34" charset="0"/>
                          </a:rPr>
                          <m:t>𝐹</m:t>
                        </m:r>
                      </m:e>
                      <m:sub>
                        <m:r>
                          <a:rPr lang="en-US" sz="1600" i="1">
                            <a:latin typeface="Cambria Math" panose="02040503050406030204" pitchFamily="18" charset="0"/>
                            <a:cs typeface="Arial" panose="020B0604020202020204" pitchFamily="34" charset="0"/>
                          </a:rPr>
                          <m:t>1</m:t>
                        </m:r>
                      </m:sub>
                    </m:sSub>
                  </m:oMath>
                </a14:m>
                <a:r>
                  <a:rPr lang="en-US" sz="1600" dirty="0">
                    <a:latin typeface="Arial" panose="020B0604020202020204" pitchFamily="34" charset="0"/>
                    <a:cs typeface="Arial" panose="020B0604020202020204" pitchFamily="34" charset="0"/>
                    <a:sym typeface="Wingdings" panose="05000000000000000000" pitchFamily="2" charset="2"/>
                  </a:rPr>
                  <a:t> ) measure </a:t>
                </a:r>
                <a:endParaRPr lang="en-US" sz="16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sSub>
                      <m:sSubPr>
                        <m:ctrlPr>
                          <a:rPr lang="en-US" sz="1500" i="1">
                            <a:latin typeface="Cambria Math" panose="02040503050406030204" pitchFamily="18" charset="0"/>
                            <a:cs typeface="Arial" panose="020B0604020202020204" pitchFamily="34" charset="0"/>
                          </a:rPr>
                        </m:ctrlPr>
                      </m:sSubPr>
                      <m:e>
                        <m:r>
                          <a:rPr lang="en-US" sz="1500" i="1">
                            <a:latin typeface="Cambria Math" panose="02040503050406030204" pitchFamily="18" charset="0"/>
                            <a:cs typeface="Arial" panose="020B0604020202020204" pitchFamily="34" charset="0"/>
                          </a:rPr>
                          <m:t>𝐹</m:t>
                        </m:r>
                      </m:e>
                      <m:sub>
                        <m:r>
                          <a:rPr lang="en-US" sz="1500" i="1">
                            <a:latin typeface="Cambria Math" panose="02040503050406030204" pitchFamily="18" charset="0"/>
                            <a:cs typeface="Arial" panose="020B0604020202020204" pitchFamily="34" charset="0"/>
                          </a:rPr>
                          <m:t>1</m:t>
                        </m:r>
                      </m:sub>
                    </m:sSub>
                  </m:oMath>
                </a14:m>
                <a:r>
                  <a:rPr lang="en-US" sz="1500" dirty="0">
                    <a:latin typeface="Arial" panose="020B0604020202020204" pitchFamily="34" charset="0"/>
                    <a:cs typeface="Arial" panose="020B0604020202020204" pitchFamily="34" charset="0"/>
                  </a:rPr>
                  <a:t>: determines the weighted </a:t>
                </a:r>
                <a:r>
                  <a:rPr lang="en-US" sz="1500" b="1" dirty="0">
                    <a:latin typeface="Arial" panose="020B0604020202020204" pitchFamily="34" charset="0"/>
                    <a:cs typeface="Arial" panose="020B0604020202020204" pitchFamily="34" charset="0"/>
                  </a:rPr>
                  <a:t>harmonic mean </a:t>
                </a:r>
                <a:r>
                  <a:rPr lang="en-US" sz="1500" dirty="0">
                    <a:latin typeface="Arial" panose="020B0604020202020204" pitchFamily="34" charset="0"/>
                    <a:cs typeface="Arial" panose="020B0604020202020204" pitchFamily="34" charset="0"/>
                  </a:rPr>
                  <a:t>of precision and recall</a:t>
                </a:r>
              </a:p>
              <a:p>
                <a:pPr lvl="1">
                  <a:lnSpc>
                    <a:spcPct val="100000"/>
                  </a:lnSpc>
                </a:pPr>
                <a14:m>
                  <m:oMath xmlns:m="http://schemas.openxmlformats.org/officeDocument/2006/math">
                    <m:sSub>
                      <m:sSubPr>
                        <m:ctrlPr>
                          <a:rPr lang="en-US" sz="1500" b="0" i="1">
                            <a:latin typeface="Cambria Math" panose="02040503050406030204" pitchFamily="18" charset="0"/>
                            <a:cs typeface="Arial" panose="020B0604020202020204" pitchFamily="34" charset="0"/>
                          </a:rPr>
                        </m:ctrlPr>
                      </m:sSubPr>
                      <m:e>
                        <m:r>
                          <a:rPr lang="en-US" sz="1500" b="0" i="1">
                            <a:latin typeface="Cambria Math" panose="02040503050406030204" pitchFamily="18" charset="0"/>
                            <a:cs typeface="Arial" panose="020B0604020202020204" pitchFamily="34" charset="0"/>
                          </a:rPr>
                          <m:t>𝐹</m:t>
                        </m:r>
                      </m:e>
                      <m:sub>
                        <m:r>
                          <a:rPr lang="en-US" sz="1500" b="0" i="1">
                            <a:latin typeface="Cambria Math" panose="02040503050406030204" pitchFamily="18" charset="0"/>
                            <a:cs typeface="Arial" panose="020B0604020202020204" pitchFamily="34" charset="0"/>
                          </a:rPr>
                          <m:t>1</m:t>
                        </m:r>
                      </m:sub>
                    </m:sSub>
                    <m:r>
                      <a:rPr lang="en-US" sz="1500" b="0" i="1">
                        <a:latin typeface="Cambria Math" panose="02040503050406030204" pitchFamily="18" charset="0"/>
                        <a:cs typeface="Arial" panose="020B0604020202020204" pitchFamily="34" charset="0"/>
                      </a:rPr>
                      <m:t>=2 ∙ </m:t>
                    </m:r>
                    <m:f>
                      <m:fPr>
                        <m:ctrlPr>
                          <a:rPr lang="en-US" sz="1500" b="0" i="1">
                            <a:latin typeface="Cambria Math" panose="02040503050406030204" pitchFamily="18" charset="0"/>
                            <a:cs typeface="Arial" panose="020B0604020202020204" pitchFamily="34" charset="0"/>
                          </a:rPr>
                        </m:ctrlPr>
                      </m:fPr>
                      <m:num>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ea typeface="Cambria Math" panose="02040503050406030204" pitchFamily="18" charset="0"/>
                            <a:cs typeface="Arial" panose="020B0604020202020204" pitchFamily="34" charset="0"/>
                          </a:rPr>
                          <m:t>𝑟𝑒𝑐𝑎𝑙𝑙</m:t>
                        </m:r>
                      </m:num>
                      <m:den>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cs typeface="Arial" panose="020B0604020202020204" pitchFamily="34" charset="0"/>
                          </a:rPr>
                          <m:t>𝑟𝑒𝑐𝑎𝑙𝑙</m:t>
                        </m:r>
                      </m:den>
                    </m:f>
                    <m:r>
                      <a:rPr lang="en-US" sz="1500" b="0" i="1">
                        <a:latin typeface="Cambria Math" panose="02040503050406030204" pitchFamily="18" charset="0"/>
                        <a:cs typeface="Arial" panose="020B0604020202020204" pitchFamily="34" charset="0"/>
                      </a:rPr>
                      <m:t> </m:t>
                    </m:r>
                    <m:r>
                      <a:rPr lang="en-US" sz="1500" b="0" i="1">
                        <a:latin typeface="Cambria Math" panose="02040503050406030204" pitchFamily="18" charset="0"/>
                        <a:ea typeface="Cambria Math" panose="02040503050406030204" pitchFamily="18" charset="0"/>
                        <a:cs typeface="Arial" panose="020B0604020202020204" pitchFamily="34" charset="0"/>
                      </a:rPr>
                      <m:t>× 100 </m:t>
                    </m:r>
                  </m:oMath>
                </a14:m>
                <a:r>
                  <a:rPr lang="en-US" sz="1500" dirty="0">
                    <a:latin typeface="Arial" panose="020B0604020202020204" pitchFamily="34" charset="0"/>
                    <a:cs typeface="Arial" panose="020B0604020202020204" pitchFamily="34" charset="0"/>
                  </a:rPr>
                  <a:t>  ( % )  </a:t>
                </a:r>
              </a:p>
              <a:p>
                <a:pPr marL="457200" lvl="1" indent="0">
                  <a:lnSpc>
                    <a:spcPct val="100000"/>
                  </a:lnSpc>
                  <a:buNone/>
                </a:pPr>
                <a:endParaRPr lang="en-US" sz="800" dirty="0">
                  <a:latin typeface="Arial" panose="020B0604020202020204" pitchFamily="34" charset="0"/>
                  <a:cs typeface="Arial" panose="020B0604020202020204" pitchFamily="34" charset="0"/>
                </a:endParaRPr>
              </a:p>
              <a:p>
                <a:pPr>
                  <a:lnSpc>
                    <a:spcPct val="100000"/>
                  </a:lnSpc>
                </a:pPr>
                <a:r>
                  <a:rPr lang="en-US" sz="1600" b="1" dirty="0">
                    <a:latin typeface="Arial" panose="020B0604020202020204" pitchFamily="34" charset="0"/>
                    <a:cs typeface="Arial" panose="020B0604020202020204" pitchFamily="34" charset="0"/>
                    <a:sym typeface="Wingdings" panose="05000000000000000000" pitchFamily="2" charset="2"/>
                  </a:rPr>
                  <a:t>Evaluation</a:t>
                </a:r>
                <a:r>
                  <a:rPr lang="en-US" sz="1600" dirty="0">
                    <a:latin typeface="Arial" panose="020B0604020202020204" pitchFamily="34" charset="0"/>
                    <a:cs typeface="Arial" panose="020B0604020202020204" pitchFamily="34" charset="0"/>
                    <a:sym typeface="Wingdings" panose="05000000000000000000" pitchFamily="2" charset="2"/>
                  </a:rPr>
                  <a:t> based on</a:t>
                </a:r>
              </a:p>
              <a:p>
                <a:pPr lvl="1">
                  <a:lnSpc>
                    <a:spcPct val="100000"/>
                  </a:lnSpc>
                </a:pPr>
                <a:r>
                  <a:rPr lang="en-US" sz="1500" dirty="0">
                    <a:latin typeface="Arial" panose="020B0604020202020204" pitchFamily="34" charset="0"/>
                    <a:cs typeface="Arial" panose="020B0604020202020204" pitchFamily="34" charset="0"/>
                    <a:sym typeface="Wingdings" panose="05000000000000000000" pitchFamily="2" charset="2"/>
                  </a:rPr>
                  <a:t>Experiments with </a:t>
                </a:r>
                <a:r>
                  <a:rPr lang="en-US" sz="1500" b="1" dirty="0">
                    <a:latin typeface="Arial" panose="020B0604020202020204" pitchFamily="34" charset="0"/>
                    <a:cs typeface="Arial" panose="020B0604020202020204" pitchFamily="34" charset="0"/>
                    <a:sym typeface="Wingdings" panose="05000000000000000000" pitchFamily="2" charset="2"/>
                  </a:rPr>
                  <a:t>WordNet</a:t>
                </a:r>
                <a:r>
                  <a:rPr lang="en-US" sz="1500" dirty="0">
                    <a:latin typeface="Arial" panose="020B0604020202020204" pitchFamily="34" charset="0"/>
                    <a:cs typeface="Arial" panose="020B0604020202020204" pitchFamily="34" charset="0"/>
                    <a:sym typeface="Wingdings" panose="05000000000000000000" pitchFamily="2" charset="2"/>
                  </a:rPr>
                  <a:t> as Knowledge base</a:t>
                </a:r>
              </a:p>
              <a:p>
                <a:pPr lvl="2">
                  <a:lnSpc>
                    <a:spcPct val="100000"/>
                  </a:lnSpc>
                </a:pPr>
                <a:r>
                  <a:rPr lang="en-US" sz="1400" dirty="0">
                    <a:latin typeface="Arial" panose="020B0604020202020204" pitchFamily="34" charset="0"/>
                    <a:cs typeface="Arial" panose="020B0604020202020204" pitchFamily="34" charset="0"/>
                  </a:rPr>
                  <a:t>The best performance on nouns on all the data sets</a:t>
                </a:r>
              </a:p>
              <a:p>
                <a:pPr lvl="2">
                  <a:lnSpc>
                    <a:spcPct val="100000"/>
                  </a:lnSpc>
                </a:pPr>
                <a:r>
                  <a:rPr lang="en-US" sz="1400" dirty="0">
                    <a:latin typeface="Arial" panose="020B0604020202020204" pitchFamily="34" charset="0"/>
                    <a:cs typeface="Arial" panose="020B0604020202020204" pitchFamily="34" charset="0"/>
                  </a:rPr>
                  <a:t>Low results on verbs on all data sets</a:t>
                </a:r>
              </a:p>
              <a:p>
                <a:pPr lvl="2">
                  <a:lnSpc>
                    <a:spcPct val="100000"/>
                  </a:lnSpc>
                </a:pPr>
                <a:r>
                  <a:rPr lang="en-US" sz="1400" dirty="0">
                    <a:latin typeface="Arial" panose="020B0604020202020204" pitchFamily="34" charset="0"/>
                    <a:cs typeface="Arial" panose="020B0604020202020204" pitchFamily="34" charset="0"/>
                  </a:rPr>
                  <a:t>The use of prior knowledge is beneficial in general domain data sets</a:t>
                </a:r>
              </a:p>
              <a:p>
                <a:pPr marL="914400" lvl="2" indent="0">
                  <a:lnSpc>
                    <a:spcPct val="100000"/>
                  </a:lnSpc>
                  <a:buNone/>
                </a:pPr>
                <a:endParaRPr lang="en-US" sz="800" dirty="0">
                  <a:latin typeface="Arial" panose="020B0604020202020204" pitchFamily="34" charset="0"/>
                  <a:cs typeface="Arial" panose="020B0604020202020204" pitchFamily="34" charset="0"/>
                </a:endParaRPr>
              </a:p>
              <a:p>
                <a:pPr lvl="1">
                  <a:lnSpc>
                    <a:spcPct val="100000"/>
                  </a:lnSpc>
                </a:pPr>
                <a:r>
                  <a:rPr lang="en-US" sz="1500" dirty="0">
                    <a:latin typeface="Arial" panose="020B0604020202020204" pitchFamily="34" charset="0"/>
                    <a:cs typeface="Arial" panose="020B0604020202020204" pitchFamily="34" charset="0"/>
                  </a:rPr>
                  <a:t>Experiments with </a:t>
                </a:r>
                <a:r>
                  <a:rPr lang="en-US" sz="1500" b="1" dirty="0" err="1">
                    <a:latin typeface="Arial" panose="020B0604020202020204" pitchFamily="34" charset="0"/>
                    <a:cs typeface="Arial" panose="020B0604020202020204" pitchFamily="34" charset="0"/>
                  </a:rPr>
                  <a:t>BabelNet</a:t>
                </a:r>
                <a:r>
                  <a:rPr lang="en-US" sz="1500" dirty="0">
                    <a:latin typeface="Arial" panose="020B0604020202020204" pitchFamily="34" charset="0"/>
                    <a:cs typeface="Arial" panose="020B0604020202020204" pitchFamily="34" charset="0"/>
                  </a:rPr>
                  <a:t> as Knowledge base </a:t>
                </a:r>
              </a:p>
              <a:p>
                <a:pPr lvl="2">
                  <a:lnSpc>
                    <a:spcPct val="100000"/>
                  </a:lnSpc>
                </a:pPr>
                <a:r>
                  <a:rPr lang="en-US" sz="1400" dirty="0">
                    <a:latin typeface="Arial" panose="020B0604020202020204" pitchFamily="34" charset="0"/>
                    <a:cs typeface="Arial" panose="020B0604020202020204" pitchFamily="34" charset="0"/>
                  </a:rPr>
                  <a:t>We used </a:t>
                </a:r>
                <a:r>
                  <a:rPr lang="en-US" sz="1400" dirty="0" err="1">
                    <a:latin typeface="Arial" panose="020B0604020202020204" pitchFamily="34" charset="0"/>
                    <a:cs typeface="Arial" panose="020B0604020202020204" pitchFamily="34" charset="0"/>
                  </a:rPr>
                  <a:t>BabelNet</a:t>
                </a:r>
                <a:r>
                  <a:rPr lang="en-US" sz="1400" dirty="0">
                    <a:latin typeface="Arial" panose="020B0604020202020204" pitchFamily="34" charset="0"/>
                    <a:cs typeface="Arial" panose="020B0604020202020204" pitchFamily="34" charset="0"/>
                  </a:rPr>
                  <a:t> to collect the sense inventories of each word to be disambiguated and NASARI to obtain the semantic representation of each sense</a:t>
                </a:r>
              </a:p>
              <a:p>
                <a:pPr lvl="2">
                  <a:lnSpc>
                    <a:spcPct val="100000"/>
                  </a:lnSpc>
                </a:pPr>
                <a:r>
                  <a:rPr lang="en-US" sz="1400" dirty="0">
                    <a:latin typeface="Arial" panose="020B0604020202020204" pitchFamily="34" charset="0"/>
                    <a:cs typeface="Arial" panose="020B0604020202020204" pitchFamily="34" charset="0"/>
                  </a:rPr>
                  <a:t>This data set contains highly ambiguous mentions</a:t>
                </a:r>
                <a:endParaRPr lang="en-US" sz="1500" dirty="0">
                  <a:latin typeface="Arial" panose="020B0604020202020204" pitchFamily="34" charset="0"/>
                  <a:cs typeface="Arial" panose="020B0604020202020204" pitchFamily="34" charset="0"/>
                  <a:sym typeface="Wingdings" panose="05000000000000000000" pitchFamily="2" charset="2"/>
                </a:endParaRPr>
              </a:p>
            </p:txBody>
          </p:sp>
        </mc:Choice>
        <mc:Fallback xmlns="">
          <p:sp>
            <p:nvSpPr>
              <p:cNvPr id="9" name="Content Placeholder 2">
                <a:extLst>
                  <a:ext uri="{FF2B5EF4-FFF2-40B4-BE49-F238E27FC236}">
                    <a16:creationId xmlns:a16="http://schemas.microsoft.com/office/drawing/2014/main" id="{B3F46636-EB75-B145-9016-5CA6C70978A5}"/>
                  </a:ext>
                </a:extLst>
              </p:cNvPr>
              <p:cNvSpPr>
                <a:spLocks noGrp="1" noRot="1" noChangeAspect="1" noMove="1" noResize="1" noEditPoints="1" noAdjustHandles="1" noChangeArrowheads="1" noChangeShapeType="1" noTextEdit="1"/>
              </p:cNvSpPr>
              <p:nvPr>
                <p:ph idx="1"/>
              </p:nvPr>
            </p:nvSpPr>
            <p:spPr>
              <a:xfrm>
                <a:off x="4522432" y="1311664"/>
                <a:ext cx="7450283" cy="4448306"/>
              </a:xfrm>
              <a:blipFill>
                <a:blip r:embed="rId5"/>
                <a:stretch>
                  <a:fillRect l="-341" t="-570"/>
                </a:stretch>
              </a:blipFill>
            </p:spPr>
            <p:txBody>
              <a:bodyPr/>
              <a:lstStyle/>
              <a:p>
                <a:r>
                  <a:rPr lang="en-GR">
                    <a:noFill/>
                  </a:rPr>
                  <a:t> </a:t>
                </a:r>
              </a:p>
            </p:txBody>
          </p:sp>
        </mc:Fallback>
      </mc:AlternateContent>
      <p:sp>
        <p:nvSpPr>
          <p:cNvPr id="21" name="Rectangle 2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86B06DF3-5C48-E245-83A5-98C8953FB318}"/>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Evaluation set-up</a:t>
            </a:r>
          </a:p>
        </p:txBody>
      </p:sp>
    </p:spTree>
    <p:extLst>
      <p:ext uri="{BB962C8B-B14F-4D97-AF65-F5344CB8AC3E}">
        <p14:creationId xmlns:p14="http://schemas.microsoft.com/office/powerpoint/2010/main" val="72874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33183" y="2970752"/>
            <a:ext cx="3494362" cy="916487"/>
          </a:xfrm>
        </p:spPr>
        <p:txBody>
          <a:bodyPr>
            <a:normAutofit/>
          </a:bodyPr>
          <a:lstStyle/>
          <a:p>
            <a:pPr algn="r"/>
            <a:r>
              <a:rPr lang="en-US" dirty="0">
                <a:solidFill>
                  <a:srgbClr val="021D9A"/>
                </a:solidFill>
                <a:latin typeface="Arial" panose="020B0604020202020204" pitchFamily="34" charset="0"/>
                <a:cs typeface="Arial" panose="020B0604020202020204" pitchFamily="34" charset="0"/>
              </a:rPr>
              <a:t>Introduction</a:t>
            </a:r>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1" name="Content Placeholder 2">
            <a:extLst>
              <a:ext uri="{FF2B5EF4-FFF2-40B4-BE49-F238E27FC236}">
                <a16:creationId xmlns:a16="http://schemas.microsoft.com/office/drawing/2014/main" id="{E2974946-24F5-3949-B9B7-D55FAEA6BB5B}"/>
              </a:ext>
            </a:extLst>
          </p:cNvPr>
          <p:cNvSpPr>
            <a:spLocks noGrp="1"/>
          </p:cNvSpPr>
          <p:nvPr>
            <p:ph idx="1"/>
          </p:nvPr>
        </p:nvSpPr>
        <p:spPr>
          <a:xfrm>
            <a:off x="4555358" y="1763783"/>
            <a:ext cx="6988081" cy="3330428"/>
          </a:xfrm>
        </p:spPr>
        <p:txBody>
          <a:bodyPr>
            <a:normAutofit fontScale="92500" lnSpcReduction="20000"/>
          </a:bodyPr>
          <a:lstStyle/>
          <a:p>
            <a:pPr>
              <a:lnSpc>
                <a:spcPct val="110000"/>
              </a:lnSpc>
            </a:pPr>
            <a:r>
              <a:rPr lang="en-GB" sz="2000" b="1" dirty="0">
                <a:latin typeface="Arial" panose="020B0604020202020204" pitchFamily="34" charset="0"/>
                <a:cs typeface="Arial" panose="020B0604020202020204" pitchFamily="34" charset="0"/>
              </a:rPr>
              <a:t>New model </a:t>
            </a:r>
            <a:r>
              <a:rPr lang="en-GB" sz="2000" dirty="0">
                <a:latin typeface="Arial" panose="020B0604020202020204" pitchFamily="34" charset="0"/>
                <a:cs typeface="Arial" panose="020B0604020202020204" pitchFamily="34" charset="0"/>
              </a:rPr>
              <a:t>for Word Sense Disambiguation (WSD) formulated in terms of evolutionary game theory </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GB" sz="2000" b="1" dirty="0">
                <a:latin typeface="Arial" panose="020B0604020202020204" pitchFamily="34" charset="0"/>
                <a:cs typeface="Arial" panose="020B0604020202020204" pitchFamily="34" charset="0"/>
              </a:rPr>
              <a:t>Word Sense Disambiguation</a:t>
            </a:r>
            <a:r>
              <a:rPr lang="en-GB" sz="2000" dirty="0">
                <a:latin typeface="Arial" panose="020B0604020202020204" pitchFamily="34" charset="0"/>
                <a:cs typeface="Arial" panose="020B0604020202020204" pitchFamily="34" charset="0"/>
              </a:rPr>
              <a:t>: the task of identifying the intended meaning of a word based on the context in which it appears</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US" sz="2000" dirty="0">
                <a:latin typeface="Arial" panose="020B0604020202020204" pitchFamily="34" charset="0"/>
                <a:cs typeface="Arial" panose="020B0604020202020204" pitchFamily="34" charset="0"/>
              </a:rPr>
              <a:t>“</a:t>
            </a:r>
            <a:r>
              <a:rPr lang="en-GB" sz="2000" b="1" dirty="0">
                <a:latin typeface="Arial" panose="020B0604020202020204" pitchFamily="34" charset="0"/>
                <a:cs typeface="Arial" panose="020B0604020202020204" pitchFamily="34" charset="0"/>
              </a:rPr>
              <a:t>bank</a:t>
            </a:r>
            <a:r>
              <a:rPr lang="en-GB" sz="2000" dirty="0">
                <a:latin typeface="Arial" panose="020B0604020202020204" pitchFamily="34" charset="0"/>
                <a:cs typeface="Arial" panose="020B0604020202020204" pitchFamily="34" charset="0"/>
              </a:rPr>
              <a:t>”</a:t>
            </a:r>
          </a:p>
          <a:p>
            <a:pPr lvl="1">
              <a:lnSpc>
                <a:spcPct val="110000"/>
              </a:lnSpc>
            </a:pPr>
            <a:r>
              <a:rPr lang="en-GB" sz="1800" dirty="0">
                <a:latin typeface="Arial" panose="020B0604020202020204" pitchFamily="34" charset="0"/>
                <a:cs typeface="Arial" panose="020B0604020202020204" pitchFamily="34" charset="0"/>
              </a:rPr>
              <a:t>Financial sense</a:t>
            </a:r>
          </a:p>
          <a:p>
            <a:pPr lvl="1">
              <a:lnSpc>
                <a:spcPct val="110000"/>
              </a:lnSpc>
            </a:pPr>
            <a:r>
              <a:rPr lang="en-GB" sz="1800" dirty="0">
                <a:latin typeface="Arial" panose="020B0604020202020204" pitchFamily="34" charset="0"/>
                <a:cs typeface="Arial" panose="020B0604020202020204" pitchFamily="34" charset="0"/>
              </a:rPr>
              <a:t>Naturalistic sense</a:t>
            </a:r>
          </a:p>
          <a:p>
            <a:pPr lvl="1">
              <a:lnSpc>
                <a:spcPct val="110000"/>
              </a:lnSpc>
              <a:buFont typeface="Wingdings" panose="05000000000000000000" pitchFamily="2" charset="2"/>
              <a:buChar char="Ø"/>
            </a:pPr>
            <a:endParaRPr lang="el-GR" sz="1800" dirty="0">
              <a:latin typeface="Arial" panose="020B0604020202020204" pitchFamily="34" charset="0"/>
              <a:cs typeface="Arial" panose="020B0604020202020204" pitchFamily="34" charset="0"/>
            </a:endParaRPr>
          </a:p>
          <a:p>
            <a:pPr>
              <a:lnSpc>
                <a:spcPct val="110000"/>
              </a:lnSpc>
            </a:pPr>
            <a:endParaRPr lang="el-G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9333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graphicFrame>
        <p:nvGraphicFramePr>
          <p:cNvPr id="12" name="Content Placeholder 11">
            <a:extLst>
              <a:ext uri="{FF2B5EF4-FFF2-40B4-BE49-F238E27FC236}">
                <a16:creationId xmlns:a16="http://schemas.microsoft.com/office/drawing/2014/main" id="{CA14CCB1-7360-0042-9095-76EF2E0D0D06}"/>
              </a:ext>
            </a:extLst>
          </p:cNvPr>
          <p:cNvGraphicFramePr>
            <a:graphicFrameLocks noGrp="1"/>
          </p:cNvGraphicFramePr>
          <p:nvPr>
            <p:ph idx="1"/>
            <p:extLst>
              <p:ext uri="{D42A27DB-BD31-4B8C-83A1-F6EECF244321}">
                <p14:modId xmlns:p14="http://schemas.microsoft.com/office/powerpoint/2010/main" val="3720888823"/>
              </p:ext>
            </p:extLst>
          </p:nvPr>
        </p:nvGraphicFramePr>
        <p:xfrm>
          <a:off x="620070" y="1995719"/>
          <a:ext cx="10951860" cy="4443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4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2510CD1-DD85-A34B-8787-4E69028BC0D9}"/>
              </a:ext>
            </a:extLst>
          </p:cNvPr>
          <p:cNvPicPr>
            <a:picLocks noChangeAspect="1"/>
          </p:cNvPicPr>
          <p:nvPr/>
        </p:nvPicPr>
        <p:blipFill rotWithShape="1">
          <a:blip r:embed="rId3">
            <a:extLst>
              <a:ext uri="{28A0092B-C50C-407E-A947-70E740481C1C}">
                <a14:useLocalDpi xmlns:a14="http://schemas.microsoft.com/office/drawing/2010/main" val="0"/>
              </a:ext>
            </a:extLst>
          </a:blip>
          <a:srcRect t="1443"/>
          <a:stretch/>
        </p:blipFill>
        <p:spPr>
          <a:xfrm>
            <a:off x="7299745" y="2486509"/>
            <a:ext cx="4521115" cy="3461430"/>
          </a:xfrm>
          <a:prstGeom prst="rect">
            <a:avLst/>
          </a:prstGeom>
        </p:spPr>
      </p:pic>
      <p:pic>
        <p:nvPicPr>
          <p:cNvPr id="5" name="Picture 4">
            <a:extLst>
              <a:ext uri="{FF2B5EF4-FFF2-40B4-BE49-F238E27FC236}">
                <a16:creationId xmlns:a16="http://schemas.microsoft.com/office/drawing/2014/main" id="{FF9423D4-2DA9-9949-BE30-7C09E770EF6B}"/>
              </a:ext>
            </a:extLst>
          </p:cNvPr>
          <p:cNvPicPr>
            <a:picLocks noChangeAspect="1"/>
          </p:cNvPicPr>
          <p:nvPr/>
        </p:nvPicPr>
        <p:blipFill rotWithShape="1">
          <a:blip r:embed="rId4">
            <a:extLst>
              <a:ext uri="{28A0092B-C50C-407E-A947-70E740481C1C}">
                <a14:useLocalDpi xmlns:a14="http://schemas.microsoft.com/office/drawing/2010/main" val="0"/>
              </a:ext>
            </a:extLst>
          </a:blip>
          <a:srcRect t="592"/>
          <a:stretch/>
        </p:blipFill>
        <p:spPr>
          <a:xfrm>
            <a:off x="248405" y="2486508"/>
            <a:ext cx="6680200" cy="3461431"/>
          </a:xfrm>
          <a:prstGeom prst="rect">
            <a:avLst/>
          </a:prstGeom>
        </p:spPr>
      </p:pic>
      <p:sp>
        <p:nvSpPr>
          <p:cNvPr id="15" name="Rectangle 14">
            <a:extLst>
              <a:ext uri="{FF2B5EF4-FFF2-40B4-BE49-F238E27FC236}">
                <a16:creationId xmlns:a16="http://schemas.microsoft.com/office/drawing/2014/main" id="{F5BCECA8-2285-8242-9048-F705EF0D4FD7}"/>
              </a:ext>
            </a:extLst>
          </p:cNvPr>
          <p:cNvSpPr/>
          <p:nvPr/>
        </p:nvSpPr>
        <p:spPr>
          <a:xfrm>
            <a:off x="7388047" y="5947939"/>
            <a:ext cx="4708187"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6.</a:t>
            </a:r>
            <a:r>
              <a:rPr lang="en-GB"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Experiments with </a:t>
            </a:r>
            <a:r>
              <a:rPr lang="en-US" sz="1100" dirty="0" err="1">
                <a:latin typeface="Arial" panose="020B0604020202020204" pitchFamily="34" charset="0"/>
                <a:cs typeface="Arial" panose="020B0604020202020204" pitchFamily="34" charset="0"/>
              </a:rPr>
              <a:t>BabelNet</a:t>
            </a:r>
            <a:r>
              <a:rPr lang="en-US" sz="1100" dirty="0">
                <a:latin typeface="Arial" panose="020B0604020202020204" pitchFamily="34" charset="0"/>
                <a:cs typeface="Arial" panose="020B0604020202020204" pitchFamily="34" charset="0"/>
              </a:rPr>
              <a:t>. </a:t>
            </a:r>
            <a:r>
              <a:rPr lang="en-GB" sz="1100" dirty="0">
                <a:latin typeface="Arial" panose="020B0604020202020204" pitchFamily="34" charset="0"/>
                <a:cs typeface="Arial" panose="020B0604020202020204" pitchFamily="34" charset="0"/>
              </a:rPr>
              <a:t>Comparison with state-of-the-art algorithms on WSD and entity linking. The results are provided as F1 for S13 and as accuracy for KORE50.</a:t>
            </a:r>
          </a:p>
        </p:txBody>
      </p:sp>
      <p:sp>
        <p:nvSpPr>
          <p:cNvPr id="21" name="Rectangle 20">
            <a:extLst>
              <a:ext uri="{FF2B5EF4-FFF2-40B4-BE49-F238E27FC236}">
                <a16:creationId xmlns:a16="http://schemas.microsoft.com/office/drawing/2014/main" id="{B425F480-7398-EA45-B00E-05052783CE2F}"/>
              </a:ext>
            </a:extLst>
          </p:cNvPr>
          <p:cNvSpPr/>
          <p:nvPr/>
        </p:nvSpPr>
        <p:spPr>
          <a:xfrm>
            <a:off x="406146" y="5947939"/>
            <a:ext cx="6364718"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a:t>
            </a:r>
            <a:r>
              <a:rPr lang="el-GR" sz="1100" b="1" dirty="0">
                <a:latin typeface="Arial" panose="020B0604020202020204" pitchFamily="34" charset="0"/>
                <a:cs typeface="Arial" panose="020B0604020202020204" pitchFamily="34" charset="0"/>
              </a:rPr>
              <a:t>5</a:t>
            </a:r>
            <a:r>
              <a:rPr lang="en-GB" sz="1100" b="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Experiments with WordNet. Comparison with state-of-the-art algorithms: unsupervised (</a:t>
            </a:r>
            <a:r>
              <a:rPr lang="en-GB" sz="1100" i="1" dirty="0" err="1">
                <a:latin typeface="Arial" panose="020B0604020202020204" pitchFamily="34" charset="0"/>
                <a:cs typeface="Arial" panose="020B0604020202020204" pitchFamily="34" charset="0"/>
              </a:rPr>
              <a:t>unsup</a:t>
            </a:r>
            <a:r>
              <a:rPr lang="en-GB" sz="1100" i="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semi-supervised (</a:t>
            </a:r>
            <a:r>
              <a:rPr lang="en-GB" sz="1100" i="1" dirty="0">
                <a:latin typeface="Arial" panose="020B0604020202020204" pitchFamily="34" charset="0"/>
                <a:cs typeface="Arial" panose="020B0604020202020204" pitchFamily="34" charset="0"/>
              </a:rPr>
              <a:t>semi sup.</a:t>
            </a:r>
            <a:r>
              <a:rPr lang="en-GB" sz="1100" dirty="0">
                <a:latin typeface="Arial" panose="020B0604020202020204" pitchFamily="34" charset="0"/>
                <a:cs typeface="Arial" panose="020B0604020202020204" pitchFamily="34" charset="0"/>
              </a:rPr>
              <a:t>), and supervised (</a:t>
            </a:r>
            <a:r>
              <a:rPr lang="en-GB" sz="1100" i="1" dirty="0">
                <a:latin typeface="Arial" panose="020B0604020202020204" pitchFamily="34" charset="0"/>
                <a:cs typeface="Arial" panose="020B0604020202020204" pitchFamily="34" charset="0"/>
              </a:rPr>
              <a:t>sup.</a:t>
            </a:r>
            <a:r>
              <a:rPr lang="en-GB" sz="1100" dirty="0">
                <a:latin typeface="Arial" panose="020B0604020202020204" pitchFamily="34" charset="0"/>
                <a:cs typeface="Arial" panose="020B0604020202020204" pitchFamily="34" charset="0"/>
              </a:rPr>
              <a:t>) .</a:t>
            </a:r>
          </a:p>
          <a:p>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749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D34143FE-67A3-4AAB-A59F-52018ACFAD78}"/>
              </a:ext>
            </a:extLst>
          </p:cNvPr>
          <p:cNvGraphicFramePr>
            <a:graphicFrameLocks noGrp="1"/>
          </p:cNvGraphicFramePr>
          <p:nvPr>
            <p:ph idx="1"/>
            <p:extLst>
              <p:ext uri="{D42A27DB-BD31-4B8C-83A1-F6EECF244321}">
                <p14:modId xmlns:p14="http://schemas.microsoft.com/office/powerpoint/2010/main" val="1494870246"/>
              </p:ext>
            </p:extLst>
          </p:nvPr>
        </p:nvGraphicFramePr>
        <p:xfrm>
          <a:off x="957261" y="1757791"/>
          <a:ext cx="10277477" cy="4917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1">
            <a:extLst>
              <a:ext uri="{FF2B5EF4-FFF2-40B4-BE49-F238E27FC236}">
                <a16:creationId xmlns:a16="http://schemas.microsoft.com/office/drawing/2014/main" id="{AF261196-DCB4-7441-8D3E-6B17DA668F9C}"/>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Conclusion</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9713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0" y="2042"/>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7548D31F-119A-0C4B-8210-BD6FDA44CE7B}"/>
              </a:ext>
            </a:extLst>
          </p:cNvPr>
          <p:cNvSpPr/>
          <p:nvPr/>
        </p:nvSpPr>
        <p:spPr>
          <a:xfrm>
            <a:off x="187164" y="1123862"/>
            <a:ext cx="11817669" cy="461665"/>
          </a:xfrm>
          <a:prstGeom prst="rect">
            <a:avLst/>
          </a:prstGeom>
        </p:spPr>
        <p:txBody>
          <a:bodyPr wrap="square">
            <a:spAutoFit/>
          </a:bodyPr>
          <a:lstStyle/>
          <a:p>
            <a:r>
              <a:rPr lang="en-US" sz="2400" dirty="0"/>
              <a:t>“ After so much </a:t>
            </a:r>
            <a:r>
              <a:rPr lang="en-US" sz="2400" b="1" dirty="0">
                <a:solidFill>
                  <a:srgbClr val="D64A3F"/>
                </a:solidFill>
              </a:rPr>
              <a:t>talking</a:t>
            </a:r>
            <a:r>
              <a:rPr lang="en-US" sz="2400" dirty="0"/>
              <a:t> we got </a:t>
            </a:r>
            <a:r>
              <a:rPr lang="en-US" sz="2400" b="1" dirty="0">
                <a:solidFill>
                  <a:srgbClr val="D64A3F"/>
                </a:solidFill>
              </a:rPr>
              <a:t>hungry</a:t>
            </a:r>
            <a:r>
              <a:rPr lang="en-US" sz="2400" dirty="0"/>
              <a:t>, therefore a </a:t>
            </a:r>
            <a:r>
              <a:rPr lang="en-US" sz="2400" b="1" dirty="0">
                <a:solidFill>
                  <a:srgbClr val="D64A3F"/>
                </a:solidFill>
              </a:rPr>
              <a:t>toast</a:t>
            </a:r>
            <a:r>
              <a:rPr lang="en-US" sz="2400" dirty="0"/>
              <a:t> is what we need the most ! ”</a:t>
            </a:r>
            <a:endParaRPr lang="el-GR" sz="2400" dirty="0"/>
          </a:p>
        </p:txBody>
      </p:sp>
      <p:grpSp>
        <p:nvGrpSpPr>
          <p:cNvPr id="135" name="Group 134">
            <a:extLst>
              <a:ext uri="{FF2B5EF4-FFF2-40B4-BE49-F238E27FC236}">
                <a16:creationId xmlns:a16="http://schemas.microsoft.com/office/drawing/2014/main" id="{12172B64-D9A2-B442-B411-56D83C4A0984}"/>
              </a:ext>
            </a:extLst>
          </p:cNvPr>
          <p:cNvGrpSpPr/>
          <p:nvPr/>
        </p:nvGrpSpPr>
        <p:grpSpPr>
          <a:xfrm>
            <a:off x="4425239" y="2822919"/>
            <a:ext cx="3284017" cy="2510790"/>
            <a:chOff x="3161836" y="2419420"/>
            <a:chExt cx="4459941" cy="3430451"/>
          </a:xfrm>
        </p:grpSpPr>
        <p:grpSp>
          <p:nvGrpSpPr>
            <p:cNvPr id="136" name="Group 135">
              <a:extLst>
                <a:ext uri="{FF2B5EF4-FFF2-40B4-BE49-F238E27FC236}">
                  <a16:creationId xmlns:a16="http://schemas.microsoft.com/office/drawing/2014/main" id="{920B12A6-5422-0749-8358-DC27B1E524BB}"/>
                </a:ext>
              </a:extLst>
            </p:cNvPr>
            <p:cNvGrpSpPr/>
            <p:nvPr/>
          </p:nvGrpSpPr>
          <p:grpSpPr>
            <a:xfrm>
              <a:off x="4158170" y="2883195"/>
              <a:ext cx="2706410" cy="2560541"/>
              <a:chOff x="4158170" y="2883195"/>
              <a:chExt cx="2706410" cy="2560541"/>
            </a:xfrm>
          </p:grpSpPr>
          <p:grpSp>
            <p:nvGrpSpPr>
              <p:cNvPr id="142" name="Group 141">
                <a:extLst>
                  <a:ext uri="{FF2B5EF4-FFF2-40B4-BE49-F238E27FC236}">
                    <a16:creationId xmlns:a16="http://schemas.microsoft.com/office/drawing/2014/main" id="{150CFDCD-B28D-7D4D-BA6E-37D6E0C009CF}"/>
                  </a:ext>
                </a:extLst>
              </p:cNvPr>
              <p:cNvGrpSpPr/>
              <p:nvPr/>
            </p:nvGrpSpPr>
            <p:grpSpPr>
              <a:xfrm>
                <a:off x="4189792" y="2914530"/>
                <a:ext cx="2658033" cy="2497874"/>
                <a:chOff x="8675649" y="622571"/>
                <a:chExt cx="2658033" cy="2497874"/>
              </a:xfrm>
            </p:grpSpPr>
            <p:cxnSp>
              <p:nvCxnSpPr>
                <p:cNvPr id="148" name="Straight Connector 147">
                  <a:extLst>
                    <a:ext uri="{FF2B5EF4-FFF2-40B4-BE49-F238E27FC236}">
                      <a16:creationId xmlns:a16="http://schemas.microsoft.com/office/drawing/2014/main" id="{2EC06209-8E6A-AA46-BF89-113168C47EBA}"/>
                    </a:ext>
                  </a:extLst>
                </p:cNvPr>
                <p:cNvCxnSpPr>
                  <a:cxnSpLocks/>
                </p:cNvCxnSpPr>
                <p:nvPr/>
              </p:nvCxnSpPr>
              <p:spPr>
                <a:xfrm flipH="1">
                  <a:off x="8675649" y="622572"/>
                  <a:ext cx="1308411" cy="96643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4294CC74-F9C7-1E48-9CBB-70F04C557B97}"/>
                    </a:ext>
                  </a:extLst>
                </p:cNvPr>
                <p:cNvCxnSpPr>
                  <a:cxnSpLocks/>
                  <a:endCxn id="147" idx="0"/>
                </p:cNvCxnSpPr>
                <p:nvPr/>
              </p:nvCxnSpPr>
              <p:spPr>
                <a:xfrm flipH="1">
                  <a:off x="10803427" y="1589010"/>
                  <a:ext cx="518778" cy="150009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11BA6B84-2266-3A41-B679-9C25D9ECBCD3}"/>
                    </a:ext>
                  </a:extLst>
                </p:cNvPr>
                <p:cNvCxnSpPr>
                  <a:cxnSpLocks/>
                </p:cNvCxnSpPr>
                <p:nvPr/>
              </p:nvCxnSpPr>
              <p:spPr>
                <a:xfrm flipH="1">
                  <a:off x="9196038" y="622571"/>
                  <a:ext cx="791412" cy="2497874"/>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45C01A7F-5AB7-5948-9427-79C837D983AB}"/>
                    </a:ext>
                  </a:extLst>
                </p:cNvPr>
                <p:cNvCxnSpPr>
                  <a:cxnSpLocks/>
                </p:cNvCxnSpPr>
                <p:nvPr/>
              </p:nvCxnSpPr>
              <p:spPr>
                <a:xfrm flipV="1">
                  <a:off x="9192648" y="1589009"/>
                  <a:ext cx="2141034" cy="153143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sp>
            <p:nvSpPr>
              <p:cNvPr id="143" name="Oval 142">
                <a:extLst>
                  <a:ext uri="{FF2B5EF4-FFF2-40B4-BE49-F238E27FC236}">
                    <a16:creationId xmlns:a16="http://schemas.microsoft.com/office/drawing/2014/main" id="{3F757EC3-8649-3A4F-A270-24881BD819D1}"/>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4" name="Oval 143">
                <a:extLst>
                  <a:ext uri="{FF2B5EF4-FFF2-40B4-BE49-F238E27FC236}">
                    <a16:creationId xmlns:a16="http://schemas.microsoft.com/office/drawing/2014/main" id="{6EE36F3F-10B3-2149-A3B1-72C8DA8DC87F}"/>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5" name="Oval 144">
                <a:extLst>
                  <a:ext uri="{FF2B5EF4-FFF2-40B4-BE49-F238E27FC236}">
                    <a16:creationId xmlns:a16="http://schemas.microsoft.com/office/drawing/2014/main" id="{DDA24E04-4CC0-0A40-8763-E971A7F3BB0F}"/>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6" name="Oval 145">
                <a:extLst>
                  <a:ext uri="{FF2B5EF4-FFF2-40B4-BE49-F238E27FC236}">
                    <a16:creationId xmlns:a16="http://schemas.microsoft.com/office/drawing/2014/main" id="{D23612A2-50C9-C646-9166-01CE5B2C49BF}"/>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7" name="Oval 146">
                <a:extLst>
                  <a:ext uri="{FF2B5EF4-FFF2-40B4-BE49-F238E27FC236}">
                    <a16:creationId xmlns:a16="http://schemas.microsoft.com/office/drawing/2014/main" id="{2D9BDB36-5AD2-5D45-8102-BF7BF0687144}"/>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37" name="Rectangle 136">
              <a:extLst>
                <a:ext uri="{FF2B5EF4-FFF2-40B4-BE49-F238E27FC236}">
                  <a16:creationId xmlns:a16="http://schemas.microsoft.com/office/drawing/2014/main" id="{1AF39F03-2D7F-614C-A27F-CF4712CC8993}"/>
                </a:ext>
              </a:extLst>
            </p:cNvPr>
            <p:cNvSpPr/>
            <p:nvPr/>
          </p:nvSpPr>
          <p:spPr>
            <a:xfrm>
              <a:off x="3161836" y="3573751"/>
              <a:ext cx="776175" cy="338553"/>
            </a:xfrm>
            <a:prstGeom prst="rect">
              <a:avLst/>
            </a:prstGeom>
          </p:spPr>
          <p:txBody>
            <a:bodyPr wrap="none">
              <a:spAutoFit/>
            </a:bodyPr>
            <a:lstStyle/>
            <a:p>
              <a:r>
                <a:rPr lang="en-GB" sz="1600" dirty="0"/>
                <a:t>t</a:t>
              </a:r>
              <a:r>
                <a:rPr lang="en-GR" sz="1600" dirty="0"/>
                <a:t>alking</a:t>
              </a:r>
            </a:p>
          </p:txBody>
        </p:sp>
        <p:sp>
          <p:nvSpPr>
            <p:cNvPr id="138" name="Rectangle 137">
              <a:extLst>
                <a:ext uri="{FF2B5EF4-FFF2-40B4-BE49-F238E27FC236}">
                  <a16:creationId xmlns:a16="http://schemas.microsoft.com/office/drawing/2014/main" id="{8FCE4294-1F0F-0F49-AF4D-56D1A763EE87}"/>
                </a:ext>
              </a:extLst>
            </p:cNvPr>
            <p:cNvSpPr/>
            <p:nvPr/>
          </p:nvSpPr>
          <p:spPr>
            <a:xfrm>
              <a:off x="5247053" y="2419420"/>
              <a:ext cx="470000" cy="338553"/>
            </a:xfrm>
            <a:prstGeom prst="rect">
              <a:avLst/>
            </a:prstGeom>
          </p:spPr>
          <p:txBody>
            <a:bodyPr wrap="none">
              <a:spAutoFit/>
            </a:bodyPr>
            <a:lstStyle/>
            <a:p>
              <a:r>
                <a:rPr lang="en-GB" sz="1600" dirty="0"/>
                <a:t>got</a:t>
              </a:r>
              <a:endParaRPr lang="en-GR" sz="1600" dirty="0"/>
            </a:p>
          </p:txBody>
        </p:sp>
        <p:sp>
          <p:nvSpPr>
            <p:cNvPr id="139" name="Rectangle 138">
              <a:extLst>
                <a:ext uri="{FF2B5EF4-FFF2-40B4-BE49-F238E27FC236}">
                  <a16:creationId xmlns:a16="http://schemas.microsoft.com/office/drawing/2014/main" id="{8F9ED05E-0310-DC4B-982A-6F5A0B14FB77}"/>
                </a:ext>
              </a:extLst>
            </p:cNvPr>
            <p:cNvSpPr/>
            <p:nvPr/>
          </p:nvSpPr>
          <p:spPr>
            <a:xfrm>
              <a:off x="6874012" y="3573750"/>
              <a:ext cx="747765" cy="412088"/>
            </a:xfrm>
            <a:prstGeom prst="rect">
              <a:avLst/>
            </a:prstGeom>
          </p:spPr>
          <p:txBody>
            <a:bodyPr wrap="none">
              <a:spAutoFit/>
            </a:bodyPr>
            <a:lstStyle/>
            <a:p>
              <a:r>
                <a:rPr lang="en-GB" sz="1600" dirty="0"/>
                <a:t>toast</a:t>
              </a:r>
              <a:endParaRPr lang="en-GR" sz="1600" dirty="0"/>
            </a:p>
          </p:txBody>
        </p:sp>
        <p:sp>
          <p:nvSpPr>
            <p:cNvPr id="140" name="Rectangle 139">
              <a:extLst>
                <a:ext uri="{FF2B5EF4-FFF2-40B4-BE49-F238E27FC236}">
                  <a16:creationId xmlns:a16="http://schemas.microsoft.com/office/drawing/2014/main" id="{7F12ACE5-C981-484E-8D9A-D0663FEE45DF}"/>
                </a:ext>
              </a:extLst>
            </p:cNvPr>
            <p:cNvSpPr/>
            <p:nvPr/>
          </p:nvSpPr>
          <p:spPr>
            <a:xfrm>
              <a:off x="6283288" y="5429009"/>
              <a:ext cx="759175" cy="412088"/>
            </a:xfrm>
            <a:prstGeom prst="rect">
              <a:avLst/>
            </a:prstGeom>
          </p:spPr>
          <p:txBody>
            <a:bodyPr wrap="none">
              <a:spAutoFit/>
            </a:bodyPr>
            <a:lstStyle/>
            <a:p>
              <a:r>
                <a:rPr lang="en-GB" sz="1600" dirty="0"/>
                <a:t>need</a:t>
              </a:r>
              <a:endParaRPr lang="en-GR" sz="1600" dirty="0"/>
            </a:p>
          </p:txBody>
        </p:sp>
        <p:sp>
          <p:nvSpPr>
            <p:cNvPr id="141" name="Rectangle 140">
              <a:extLst>
                <a:ext uri="{FF2B5EF4-FFF2-40B4-BE49-F238E27FC236}">
                  <a16:creationId xmlns:a16="http://schemas.microsoft.com/office/drawing/2014/main" id="{82564A3F-95AA-0147-AFC9-4C55681128F5}"/>
                </a:ext>
              </a:extLst>
            </p:cNvPr>
            <p:cNvSpPr/>
            <p:nvPr/>
          </p:nvSpPr>
          <p:spPr>
            <a:xfrm>
              <a:off x="3727933" y="5437783"/>
              <a:ext cx="962663" cy="412088"/>
            </a:xfrm>
            <a:prstGeom prst="rect">
              <a:avLst/>
            </a:prstGeom>
          </p:spPr>
          <p:txBody>
            <a:bodyPr wrap="none">
              <a:spAutoFit/>
            </a:bodyPr>
            <a:lstStyle/>
            <a:p>
              <a:r>
                <a:rPr lang="en-GB" sz="1600" dirty="0"/>
                <a:t>hungry</a:t>
              </a:r>
              <a:endParaRPr lang="en-GR" sz="1600" dirty="0"/>
            </a:p>
          </p:txBody>
        </p:sp>
      </p:grpSp>
      <p:sp>
        <p:nvSpPr>
          <p:cNvPr id="162" name="Rectangle 161">
            <a:extLst>
              <a:ext uri="{FF2B5EF4-FFF2-40B4-BE49-F238E27FC236}">
                <a16:creationId xmlns:a16="http://schemas.microsoft.com/office/drawing/2014/main" id="{48D8727D-66CE-B548-A6F5-6258BFAEB316}"/>
              </a:ext>
            </a:extLst>
          </p:cNvPr>
          <p:cNvSpPr/>
          <p:nvPr/>
        </p:nvSpPr>
        <p:spPr>
          <a:xfrm>
            <a:off x="1109172" y="5889708"/>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7</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xmlns:a14="http://schemas.microsoft.com/office/drawing/2010/main">
        <mc:Choice Requires="a14">
          <p:sp>
            <p:nvSpPr>
              <p:cNvPr id="163" name="Rectangle 162">
                <a:extLst>
                  <a:ext uri="{FF2B5EF4-FFF2-40B4-BE49-F238E27FC236}">
                    <a16:creationId xmlns:a16="http://schemas.microsoft.com/office/drawing/2014/main" id="{32F487C6-6D6E-854F-8A9E-22823452A0C0}"/>
                  </a:ext>
                </a:extLst>
              </p:cNvPr>
              <p:cNvSpPr/>
              <p:nvPr/>
            </p:nvSpPr>
            <p:spPr>
              <a:xfrm>
                <a:off x="4890463" y="5892860"/>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8</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xmlns="">
          <p:sp>
            <p:nvSpPr>
              <p:cNvPr id="163" name="Rectangle 162">
                <a:extLst>
                  <a:ext uri="{FF2B5EF4-FFF2-40B4-BE49-F238E27FC236}">
                    <a16:creationId xmlns:a16="http://schemas.microsoft.com/office/drawing/2014/main" id="{32F487C6-6D6E-854F-8A9E-22823452A0C0}"/>
                  </a:ext>
                </a:extLst>
              </p:cNvPr>
              <p:cNvSpPr>
                <a:spLocks noRot="1" noChangeAspect="1" noMove="1" noResize="1" noEditPoints="1" noAdjustHandles="1" noChangeArrowheads="1" noChangeShapeType="1" noTextEdit="1"/>
              </p:cNvSpPr>
              <p:nvPr/>
            </p:nvSpPr>
            <p:spPr>
              <a:xfrm>
                <a:off x="4890463" y="5892860"/>
                <a:ext cx="2140394" cy="261610"/>
              </a:xfrm>
              <a:prstGeom prst="rect">
                <a:avLst/>
              </a:prstGeom>
              <a:blipFill>
                <a:blip r:embed="rId5"/>
                <a:stretch>
                  <a:fillRect b="-19048"/>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64" name="Rectangle 163">
                <a:extLst>
                  <a:ext uri="{FF2B5EF4-FFF2-40B4-BE49-F238E27FC236}">
                    <a16:creationId xmlns:a16="http://schemas.microsoft.com/office/drawing/2014/main" id="{3C9AF96B-9687-014F-8B67-192DB47B5868}"/>
                  </a:ext>
                </a:extLst>
              </p:cNvPr>
              <p:cNvSpPr/>
              <p:nvPr/>
            </p:nvSpPr>
            <p:spPr>
              <a:xfrm>
                <a:off x="9090928" y="5889708"/>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9</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xmlns="">
          <p:sp>
            <p:nvSpPr>
              <p:cNvPr id="164" name="Rectangle 163">
                <a:extLst>
                  <a:ext uri="{FF2B5EF4-FFF2-40B4-BE49-F238E27FC236}">
                    <a16:creationId xmlns:a16="http://schemas.microsoft.com/office/drawing/2014/main" id="{3C9AF96B-9687-014F-8B67-192DB47B5868}"/>
                  </a:ext>
                </a:extLst>
              </p:cNvPr>
              <p:cNvSpPr>
                <a:spLocks noRot="1" noChangeAspect="1" noMove="1" noResize="1" noEditPoints="1" noAdjustHandles="1" noChangeArrowheads="1" noChangeShapeType="1" noTextEdit="1"/>
              </p:cNvSpPr>
              <p:nvPr/>
            </p:nvSpPr>
            <p:spPr>
              <a:xfrm>
                <a:off x="9090928" y="5889708"/>
                <a:ext cx="2271006" cy="261610"/>
              </a:xfrm>
              <a:prstGeom prst="rect">
                <a:avLst/>
              </a:prstGeom>
              <a:blipFill>
                <a:blip r:embed="rId6"/>
                <a:stretch>
                  <a:fillRect b="-18182"/>
                </a:stretch>
              </a:blipFill>
            </p:spPr>
            <p:txBody>
              <a:bodyPr/>
              <a:lstStyle/>
              <a:p>
                <a:r>
                  <a:rPr lang="en-GR">
                    <a:noFill/>
                  </a:rPr>
                  <a:t> </a:t>
                </a:r>
              </a:p>
            </p:txBody>
          </p:sp>
        </mc:Fallback>
      </mc:AlternateContent>
      <p:grpSp>
        <p:nvGrpSpPr>
          <p:cNvPr id="1029" name="Group 1028">
            <a:extLst>
              <a:ext uri="{FF2B5EF4-FFF2-40B4-BE49-F238E27FC236}">
                <a16:creationId xmlns:a16="http://schemas.microsoft.com/office/drawing/2014/main" id="{F91FB0C4-6338-DA41-BFE9-B8D6865DF7B9}"/>
              </a:ext>
            </a:extLst>
          </p:cNvPr>
          <p:cNvGrpSpPr/>
          <p:nvPr/>
        </p:nvGrpSpPr>
        <p:grpSpPr>
          <a:xfrm>
            <a:off x="448089" y="2822920"/>
            <a:ext cx="3322835" cy="2510789"/>
            <a:chOff x="280491" y="2822919"/>
            <a:chExt cx="3322835" cy="2510789"/>
          </a:xfrm>
        </p:grpSpPr>
        <p:grpSp>
          <p:nvGrpSpPr>
            <p:cNvPr id="63" name="Group 62">
              <a:extLst>
                <a:ext uri="{FF2B5EF4-FFF2-40B4-BE49-F238E27FC236}">
                  <a16:creationId xmlns:a16="http://schemas.microsoft.com/office/drawing/2014/main" id="{E366F554-3B90-2247-BCF9-D54D8C2EA509}"/>
                </a:ext>
              </a:extLst>
            </p:cNvPr>
            <p:cNvGrpSpPr/>
            <p:nvPr/>
          </p:nvGrpSpPr>
          <p:grpSpPr>
            <a:xfrm>
              <a:off x="280491" y="2822919"/>
              <a:ext cx="3322835" cy="2510789"/>
              <a:chOff x="3109119" y="2419420"/>
              <a:chExt cx="4512659" cy="3430450"/>
            </a:xfrm>
          </p:grpSpPr>
          <p:grpSp>
            <p:nvGrpSpPr>
              <p:cNvPr id="54" name="Group 53">
                <a:extLst>
                  <a:ext uri="{FF2B5EF4-FFF2-40B4-BE49-F238E27FC236}">
                    <a16:creationId xmlns:a16="http://schemas.microsoft.com/office/drawing/2014/main" id="{C809321D-F18D-0A43-A1F6-CD5E67C752E3}"/>
                  </a:ext>
                </a:extLst>
              </p:cNvPr>
              <p:cNvGrpSpPr/>
              <p:nvPr/>
            </p:nvGrpSpPr>
            <p:grpSpPr>
              <a:xfrm>
                <a:off x="4158170" y="2883195"/>
                <a:ext cx="2706410" cy="2560541"/>
                <a:chOff x="4158170" y="2883195"/>
                <a:chExt cx="2706410" cy="2560541"/>
              </a:xfrm>
            </p:grpSpPr>
            <p:grpSp>
              <p:nvGrpSpPr>
                <p:cNvPr id="41" name="Group 40">
                  <a:extLst>
                    <a:ext uri="{FF2B5EF4-FFF2-40B4-BE49-F238E27FC236}">
                      <a16:creationId xmlns:a16="http://schemas.microsoft.com/office/drawing/2014/main" id="{F8D542CD-1269-B447-8717-31905A4544E6}"/>
                    </a:ext>
                  </a:extLst>
                </p:cNvPr>
                <p:cNvGrpSpPr/>
                <p:nvPr/>
              </p:nvGrpSpPr>
              <p:grpSpPr>
                <a:xfrm>
                  <a:off x="4186403" y="2914529"/>
                  <a:ext cx="2661422" cy="2529207"/>
                  <a:chOff x="8672260" y="622570"/>
                  <a:chExt cx="2661422" cy="2529207"/>
                </a:xfrm>
              </p:grpSpPr>
              <p:cxnSp>
                <p:nvCxnSpPr>
                  <p:cNvPr id="10" name="Straight Connector 9">
                    <a:extLst>
                      <a:ext uri="{FF2B5EF4-FFF2-40B4-BE49-F238E27FC236}">
                        <a16:creationId xmlns:a16="http://schemas.microsoft.com/office/drawing/2014/main" id="{3E153AF4-0ADF-6F42-8748-5497AD0F026C}"/>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EDE9954-EB4B-1A4D-8D48-27E31850F09A}"/>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AC70548-BD6E-0440-B01A-07EA4E63A133}"/>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490A579-4B48-9D48-B794-75C0946A6C6B}"/>
                      </a:ext>
                    </a:extLst>
                  </p:cNvPr>
                  <p:cNvCxnSpPr>
                    <a:cxnSpLocks/>
                    <a:endCxn id="52"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AC894AF-30AD-4841-8850-9824533458E6}"/>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8B5145A-F1D2-B74B-BB64-2C129C0110CD}"/>
                      </a:ext>
                    </a:extLst>
                  </p:cNvPr>
                  <p:cNvCxnSpPr>
                    <a:cxnSpLocks/>
                    <a:endCxn id="52"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3D054B2F-70B2-204D-9F43-7F21004E70DD}"/>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BEF7188-C759-E745-A088-4160447F43CB}"/>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AF17925-6A18-D143-AD51-889CF9E92E6B}"/>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5D71DD-76C3-6D4C-9994-4AC65B129D5F}"/>
                      </a:ext>
                    </a:extLst>
                  </p:cNvPr>
                  <p:cNvCxnSpPr>
                    <a:cxnSpLocks/>
                  </p:cNvCxnSpPr>
                  <p:nvPr/>
                </p:nvCxnSpPr>
                <p:spPr>
                  <a:xfrm flipV="1">
                    <a:off x="9192648" y="1589009"/>
                    <a:ext cx="2141034" cy="153143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grpSp>
            <p:sp>
              <p:nvSpPr>
                <p:cNvPr id="47" name="Oval 46">
                  <a:extLst>
                    <a:ext uri="{FF2B5EF4-FFF2-40B4-BE49-F238E27FC236}">
                      <a16:creationId xmlns:a16="http://schemas.microsoft.com/office/drawing/2014/main" id="{953FA1D8-3F5A-F44C-B0B0-03C059E97A37}"/>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49" name="Oval 48">
                  <a:extLst>
                    <a:ext uri="{FF2B5EF4-FFF2-40B4-BE49-F238E27FC236}">
                      <a16:creationId xmlns:a16="http://schemas.microsoft.com/office/drawing/2014/main" id="{9492963F-B857-C645-8756-D98D2A88F24C}"/>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0" name="Oval 49">
                  <a:extLst>
                    <a:ext uri="{FF2B5EF4-FFF2-40B4-BE49-F238E27FC236}">
                      <a16:creationId xmlns:a16="http://schemas.microsoft.com/office/drawing/2014/main" id="{C766D6D3-951F-5F40-9D3A-F84358BE33C6}"/>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1" name="Oval 50">
                  <a:extLst>
                    <a:ext uri="{FF2B5EF4-FFF2-40B4-BE49-F238E27FC236}">
                      <a16:creationId xmlns:a16="http://schemas.microsoft.com/office/drawing/2014/main" id="{4966A97A-F07B-DA4A-A9DB-541ABA8DA889}"/>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2" name="Oval 51">
                  <a:extLst>
                    <a:ext uri="{FF2B5EF4-FFF2-40B4-BE49-F238E27FC236}">
                      <a16:creationId xmlns:a16="http://schemas.microsoft.com/office/drawing/2014/main" id="{7476C48B-F171-FD49-AB44-11DD82419B15}"/>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55" name="Rectangle 54">
                <a:extLst>
                  <a:ext uri="{FF2B5EF4-FFF2-40B4-BE49-F238E27FC236}">
                    <a16:creationId xmlns:a16="http://schemas.microsoft.com/office/drawing/2014/main" id="{D535C5D3-0CEB-814D-93DD-192E64BCA014}"/>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57" name="Rectangle 56">
                <a:extLst>
                  <a:ext uri="{FF2B5EF4-FFF2-40B4-BE49-F238E27FC236}">
                    <a16:creationId xmlns:a16="http://schemas.microsoft.com/office/drawing/2014/main" id="{E57D5615-ADE8-DB45-A890-1569E39182FB}"/>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58" name="Rectangle 57">
                <a:extLst>
                  <a:ext uri="{FF2B5EF4-FFF2-40B4-BE49-F238E27FC236}">
                    <a16:creationId xmlns:a16="http://schemas.microsoft.com/office/drawing/2014/main" id="{0886D4FD-992D-2A49-B2D6-ABD1E76E85F6}"/>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60" name="Rectangle 59">
                <a:extLst>
                  <a:ext uri="{FF2B5EF4-FFF2-40B4-BE49-F238E27FC236}">
                    <a16:creationId xmlns:a16="http://schemas.microsoft.com/office/drawing/2014/main" id="{36CA3151-1549-8D43-A945-AD380CADD146}"/>
                  </a:ext>
                </a:extLst>
              </p:cNvPr>
              <p:cNvSpPr/>
              <p:nvPr/>
            </p:nvSpPr>
            <p:spPr>
              <a:xfrm>
                <a:off x="6238527" y="5429010"/>
                <a:ext cx="759175" cy="412088"/>
              </a:xfrm>
              <a:prstGeom prst="rect">
                <a:avLst/>
              </a:prstGeom>
            </p:spPr>
            <p:txBody>
              <a:bodyPr wrap="none">
                <a:spAutoFit/>
              </a:bodyPr>
              <a:lstStyle/>
              <a:p>
                <a:r>
                  <a:rPr lang="en-GB" sz="1600" dirty="0"/>
                  <a:t>need</a:t>
                </a:r>
                <a:endParaRPr lang="en-GR" sz="1600" dirty="0"/>
              </a:p>
            </p:txBody>
          </p:sp>
          <p:sp>
            <p:nvSpPr>
              <p:cNvPr id="61" name="Rectangle 60">
                <a:extLst>
                  <a:ext uri="{FF2B5EF4-FFF2-40B4-BE49-F238E27FC236}">
                    <a16:creationId xmlns:a16="http://schemas.microsoft.com/office/drawing/2014/main" id="{B9F76C22-62FE-0C4C-98FF-34E1C25F5D7E}"/>
                  </a:ext>
                </a:extLst>
              </p:cNvPr>
              <p:cNvSpPr/>
              <p:nvPr/>
            </p:nvSpPr>
            <p:spPr>
              <a:xfrm>
                <a:off x="3727933" y="5437783"/>
                <a:ext cx="962663" cy="412087"/>
              </a:xfrm>
              <a:prstGeom prst="rect">
                <a:avLst/>
              </a:prstGeom>
            </p:spPr>
            <p:txBody>
              <a:bodyPr wrap="none">
                <a:spAutoFit/>
              </a:bodyPr>
              <a:lstStyle/>
              <a:p>
                <a:r>
                  <a:rPr lang="en-GB" sz="1600" dirty="0"/>
                  <a:t>hungry</a:t>
                </a:r>
                <a:endParaRPr lang="en-GR" sz="1600" dirty="0"/>
              </a:p>
            </p:txBody>
          </p:sp>
        </p:grpSp>
        <p:sp>
          <p:nvSpPr>
            <p:cNvPr id="1027" name="TextBox 1026">
              <a:extLst>
                <a:ext uri="{FF2B5EF4-FFF2-40B4-BE49-F238E27FC236}">
                  <a16:creationId xmlns:a16="http://schemas.microsoft.com/office/drawing/2014/main" id="{B491CCE7-C7EB-674F-A862-2BF2D6F741C7}"/>
                </a:ext>
              </a:extLst>
            </p:cNvPr>
            <p:cNvSpPr txBox="1"/>
            <p:nvPr/>
          </p:nvSpPr>
          <p:spPr>
            <a:xfrm>
              <a:off x="2001138" y="4304110"/>
              <a:ext cx="434504" cy="230832"/>
            </a:xfrm>
            <a:prstGeom prst="rect">
              <a:avLst/>
            </a:prstGeom>
            <a:noFill/>
          </p:spPr>
          <p:txBody>
            <a:bodyPr wrap="square" rtlCol="0">
              <a:spAutoFit/>
            </a:bodyPr>
            <a:lstStyle/>
            <a:p>
              <a:r>
                <a:rPr lang="en-GR" sz="900" dirty="0"/>
                <a:t>40.2</a:t>
              </a:r>
            </a:p>
          </p:txBody>
        </p:sp>
        <p:sp>
          <p:nvSpPr>
            <p:cNvPr id="165" name="TextBox 164">
              <a:extLst>
                <a:ext uri="{FF2B5EF4-FFF2-40B4-BE49-F238E27FC236}">
                  <a16:creationId xmlns:a16="http://schemas.microsoft.com/office/drawing/2014/main" id="{CA9B4E88-276F-8943-AD25-9F207EC4D916}"/>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66" name="TextBox 165">
              <a:extLst>
                <a:ext uri="{FF2B5EF4-FFF2-40B4-BE49-F238E27FC236}">
                  <a16:creationId xmlns:a16="http://schemas.microsoft.com/office/drawing/2014/main" id="{04CE6C34-3EB3-9949-A579-F210EF6643E2}"/>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67" name="TextBox 166">
              <a:extLst>
                <a:ext uri="{FF2B5EF4-FFF2-40B4-BE49-F238E27FC236}">
                  <a16:creationId xmlns:a16="http://schemas.microsoft.com/office/drawing/2014/main" id="{C017F1FA-DC2D-6B40-B371-98E18014EDE1}"/>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68" name="TextBox 167">
              <a:extLst>
                <a:ext uri="{FF2B5EF4-FFF2-40B4-BE49-F238E27FC236}">
                  <a16:creationId xmlns:a16="http://schemas.microsoft.com/office/drawing/2014/main" id="{82B99076-26C8-7B4C-86FB-C72F3CFD939D}"/>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69" name="TextBox 168">
              <a:extLst>
                <a:ext uri="{FF2B5EF4-FFF2-40B4-BE49-F238E27FC236}">
                  <a16:creationId xmlns:a16="http://schemas.microsoft.com/office/drawing/2014/main" id="{ADD36364-FE8D-114C-83EC-A5FC82E2D9D6}"/>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70" name="TextBox 169">
              <a:extLst>
                <a:ext uri="{FF2B5EF4-FFF2-40B4-BE49-F238E27FC236}">
                  <a16:creationId xmlns:a16="http://schemas.microsoft.com/office/drawing/2014/main" id="{41F87520-A268-E147-A3A9-F18E0E2E647F}"/>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71" name="TextBox 170">
              <a:extLst>
                <a:ext uri="{FF2B5EF4-FFF2-40B4-BE49-F238E27FC236}">
                  <a16:creationId xmlns:a16="http://schemas.microsoft.com/office/drawing/2014/main" id="{9186EFCB-452E-424D-AEB4-5768543A8B33}"/>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72" name="TextBox 171">
              <a:extLst>
                <a:ext uri="{FF2B5EF4-FFF2-40B4-BE49-F238E27FC236}">
                  <a16:creationId xmlns:a16="http://schemas.microsoft.com/office/drawing/2014/main" id="{4732BDC4-91AE-7B4F-85AA-AA9BE30D7E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73" name="TextBox 172">
              <a:extLst>
                <a:ext uri="{FF2B5EF4-FFF2-40B4-BE49-F238E27FC236}">
                  <a16:creationId xmlns:a16="http://schemas.microsoft.com/office/drawing/2014/main" id="{0E43A09B-773F-0B44-A236-6BE44708398A}"/>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grpSp>
        <p:nvGrpSpPr>
          <p:cNvPr id="175" name="Group 174">
            <a:extLst>
              <a:ext uri="{FF2B5EF4-FFF2-40B4-BE49-F238E27FC236}">
                <a16:creationId xmlns:a16="http://schemas.microsoft.com/office/drawing/2014/main" id="{E517A280-3B6C-0B43-ADED-E615E73DF8EB}"/>
              </a:ext>
            </a:extLst>
          </p:cNvPr>
          <p:cNvGrpSpPr/>
          <p:nvPr/>
        </p:nvGrpSpPr>
        <p:grpSpPr>
          <a:xfrm>
            <a:off x="8423582" y="2867134"/>
            <a:ext cx="3322835" cy="2510789"/>
            <a:chOff x="280491" y="2822919"/>
            <a:chExt cx="3322835" cy="2510789"/>
          </a:xfrm>
        </p:grpSpPr>
        <p:grpSp>
          <p:nvGrpSpPr>
            <p:cNvPr id="176" name="Group 175">
              <a:extLst>
                <a:ext uri="{FF2B5EF4-FFF2-40B4-BE49-F238E27FC236}">
                  <a16:creationId xmlns:a16="http://schemas.microsoft.com/office/drawing/2014/main" id="{81ECBBFB-9390-CB49-9E7C-68EA218D306C}"/>
                </a:ext>
              </a:extLst>
            </p:cNvPr>
            <p:cNvGrpSpPr/>
            <p:nvPr/>
          </p:nvGrpSpPr>
          <p:grpSpPr>
            <a:xfrm>
              <a:off x="280491" y="2822919"/>
              <a:ext cx="3322835" cy="2510789"/>
              <a:chOff x="3109119" y="2419420"/>
              <a:chExt cx="4512659" cy="3430450"/>
            </a:xfrm>
          </p:grpSpPr>
          <p:grpSp>
            <p:nvGrpSpPr>
              <p:cNvPr id="187" name="Group 186">
                <a:extLst>
                  <a:ext uri="{FF2B5EF4-FFF2-40B4-BE49-F238E27FC236}">
                    <a16:creationId xmlns:a16="http://schemas.microsoft.com/office/drawing/2014/main" id="{01DE4699-0805-644D-8214-661DB7AA41C4}"/>
                  </a:ext>
                </a:extLst>
              </p:cNvPr>
              <p:cNvGrpSpPr/>
              <p:nvPr/>
            </p:nvGrpSpPr>
            <p:grpSpPr>
              <a:xfrm>
                <a:off x="4158170" y="2883195"/>
                <a:ext cx="2706410" cy="2560541"/>
                <a:chOff x="4158170" y="2883195"/>
                <a:chExt cx="2706410" cy="2560541"/>
              </a:xfrm>
            </p:grpSpPr>
            <p:grpSp>
              <p:nvGrpSpPr>
                <p:cNvPr id="193" name="Group 192">
                  <a:extLst>
                    <a:ext uri="{FF2B5EF4-FFF2-40B4-BE49-F238E27FC236}">
                      <a16:creationId xmlns:a16="http://schemas.microsoft.com/office/drawing/2014/main" id="{C1F2025B-9117-914F-9CAD-6445C5E1BD54}"/>
                    </a:ext>
                  </a:extLst>
                </p:cNvPr>
                <p:cNvGrpSpPr/>
                <p:nvPr/>
              </p:nvGrpSpPr>
              <p:grpSpPr>
                <a:xfrm>
                  <a:off x="4186403" y="2914529"/>
                  <a:ext cx="2661422" cy="2529207"/>
                  <a:chOff x="8672260" y="622570"/>
                  <a:chExt cx="2661422" cy="2529207"/>
                </a:xfrm>
              </p:grpSpPr>
              <p:cxnSp>
                <p:nvCxnSpPr>
                  <p:cNvPr id="199" name="Straight Connector 198">
                    <a:extLst>
                      <a:ext uri="{FF2B5EF4-FFF2-40B4-BE49-F238E27FC236}">
                        <a16:creationId xmlns:a16="http://schemas.microsoft.com/office/drawing/2014/main" id="{138C83FA-D43E-4E45-906A-697416AEEF75}"/>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2AD2A02C-7431-EF4A-A7D3-7990A07E01F1}"/>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2D6A34BE-68D6-AA43-ABAB-D9E5BAD2353D}"/>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4D3D2287-843A-D948-B908-D21441ACA1CB}"/>
                      </a:ext>
                    </a:extLst>
                  </p:cNvPr>
                  <p:cNvCxnSpPr>
                    <a:cxnSpLocks/>
                    <a:endCxn id="198"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42DF08C7-029D-3A4D-9B64-6897D338E863}"/>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A4D91843-D81D-AB4D-8451-06D4C4C3B218}"/>
                      </a:ext>
                    </a:extLst>
                  </p:cNvPr>
                  <p:cNvCxnSpPr>
                    <a:cxnSpLocks/>
                    <a:endCxn id="198"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1A0BABAC-6A0A-1948-BDE7-4136180AF4F8}"/>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1D52975D-2353-924A-A755-05243E137F62}"/>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EA3134CC-15AD-7D46-9801-2537D87D0E4D}"/>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63A5E85A-D634-834B-B940-D288D664D054}"/>
                      </a:ext>
                    </a:extLst>
                  </p:cNvPr>
                  <p:cNvCxnSpPr>
                    <a:cxnSpLocks/>
                  </p:cNvCxnSpPr>
                  <p:nvPr/>
                </p:nvCxnSpPr>
                <p:spPr>
                  <a:xfrm flipV="1">
                    <a:off x="9192648" y="1589009"/>
                    <a:ext cx="2141034" cy="1531436"/>
                  </a:xfrm>
                  <a:prstGeom prst="line">
                    <a:avLst/>
                  </a:prstGeom>
                  <a:ln w="28575">
                    <a:solidFill>
                      <a:srgbClr val="D64A3F"/>
                    </a:solidFill>
                  </a:ln>
                </p:spPr>
                <p:style>
                  <a:lnRef idx="2">
                    <a:schemeClr val="accent1"/>
                  </a:lnRef>
                  <a:fillRef idx="0">
                    <a:schemeClr val="accent1"/>
                  </a:fillRef>
                  <a:effectRef idx="1">
                    <a:schemeClr val="accent1"/>
                  </a:effectRef>
                  <a:fontRef idx="minor">
                    <a:schemeClr val="tx1"/>
                  </a:fontRef>
                </p:style>
              </p:cxnSp>
            </p:grpSp>
            <p:sp>
              <p:nvSpPr>
                <p:cNvPr id="194" name="Oval 193">
                  <a:extLst>
                    <a:ext uri="{FF2B5EF4-FFF2-40B4-BE49-F238E27FC236}">
                      <a16:creationId xmlns:a16="http://schemas.microsoft.com/office/drawing/2014/main" id="{ED996703-E6E5-0245-BFA5-A0ADA0A71DDC}"/>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5" name="Oval 194">
                  <a:extLst>
                    <a:ext uri="{FF2B5EF4-FFF2-40B4-BE49-F238E27FC236}">
                      <a16:creationId xmlns:a16="http://schemas.microsoft.com/office/drawing/2014/main" id="{BE1157DD-F8B5-2C49-824B-A331A7FFED33}"/>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6" name="Oval 195">
                  <a:extLst>
                    <a:ext uri="{FF2B5EF4-FFF2-40B4-BE49-F238E27FC236}">
                      <a16:creationId xmlns:a16="http://schemas.microsoft.com/office/drawing/2014/main" id="{50D60915-4922-BE40-A7F9-E7C44BCAB97C}"/>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7" name="Oval 196">
                  <a:extLst>
                    <a:ext uri="{FF2B5EF4-FFF2-40B4-BE49-F238E27FC236}">
                      <a16:creationId xmlns:a16="http://schemas.microsoft.com/office/drawing/2014/main" id="{359BEBA4-E84B-D140-A94C-CCFCCEDDFF65}"/>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8" name="Oval 197">
                  <a:extLst>
                    <a:ext uri="{FF2B5EF4-FFF2-40B4-BE49-F238E27FC236}">
                      <a16:creationId xmlns:a16="http://schemas.microsoft.com/office/drawing/2014/main" id="{55C606FA-828E-3F4C-A38A-9AFB6B1ECBB3}"/>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88" name="Rectangle 187">
                <a:extLst>
                  <a:ext uri="{FF2B5EF4-FFF2-40B4-BE49-F238E27FC236}">
                    <a16:creationId xmlns:a16="http://schemas.microsoft.com/office/drawing/2014/main" id="{5F7012F1-10B0-8244-A766-61475904E9C6}"/>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189" name="Rectangle 188">
                <a:extLst>
                  <a:ext uri="{FF2B5EF4-FFF2-40B4-BE49-F238E27FC236}">
                    <a16:creationId xmlns:a16="http://schemas.microsoft.com/office/drawing/2014/main" id="{5E2F3477-81F4-454A-9889-E11CD9F33A2E}"/>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190" name="Rectangle 189">
                <a:extLst>
                  <a:ext uri="{FF2B5EF4-FFF2-40B4-BE49-F238E27FC236}">
                    <a16:creationId xmlns:a16="http://schemas.microsoft.com/office/drawing/2014/main" id="{9E455341-21CE-F345-AF6E-EA9751E64665}"/>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191" name="Rectangle 190">
                <a:extLst>
                  <a:ext uri="{FF2B5EF4-FFF2-40B4-BE49-F238E27FC236}">
                    <a16:creationId xmlns:a16="http://schemas.microsoft.com/office/drawing/2014/main" id="{BA38064D-B6B0-1040-8A59-3C08C9EC6320}"/>
                  </a:ext>
                </a:extLst>
              </p:cNvPr>
              <p:cNvSpPr/>
              <p:nvPr/>
            </p:nvSpPr>
            <p:spPr>
              <a:xfrm>
                <a:off x="6314518" y="5412401"/>
                <a:ext cx="759175" cy="412088"/>
              </a:xfrm>
              <a:prstGeom prst="rect">
                <a:avLst/>
              </a:prstGeom>
            </p:spPr>
            <p:txBody>
              <a:bodyPr wrap="none">
                <a:spAutoFit/>
              </a:bodyPr>
              <a:lstStyle/>
              <a:p>
                <a:r>
                  <a:rPr lang="en-GB" sz="1600" dirty="0"/>
                  <a:t>need</a:t>
                </a:r>
                <a:endParaRPr lang="en-GR" sz="1600" dirty="0"/>
              </a:p>
            </p:txBody>
          </p:sp>
          <p:sp>
            <p:nvSpPr>
              <p:cNvPr id="192" name="Rectangle 191">
                <a:extLst>
                  <a:ext uri="{FF2B5EF4-FFF2-40B4-BE49-F238E27FC236}">
                    <a16:creationId xmlns:a16="http://schemas.microsoft.com/office/drawing/2014/main" id="{874D482E-9A8B-5B4E-90E7-1D7F97326491}"/>
                  </a:ext>
                </a:extLst>
              </p:cNvPr>
              <p:cNvSpPr/>
              <p:nvPr/>
            </p:nvSpPr>
            <p:spPr>
              <a:xfrm>
                <a:off x="3727933" y="5437782"/>
                <a:ext cx="962663" cy="412088"/>
              </a:xfrm>
              <a:prstGeom prst="rect">
                <a:avLst/>
              </a:prstGeom>
            </p:spPr>
            <p:txBody>
              <a:bodyPr wrap="none">
                <a:spAutoFit/>
              </a:bodyPr>
              <a:lstStyle/>
              <a:p>
                <a:r>
                  <a:rPr lang="en-GB" sz="1600" dirty="0"/>
                  <a:t>hungry</a:t>
                </a:r>
                <a:endParaRPr lang="en-GR" sz="1600" dirty="0"/>
              </a:p>
            </p:txBody>
          </p:sp>
        </p:grpSp>
        <p:sp>
          <p:nvSpPr>
            <p:cNvPr id="177" name="TextBox 176">
              <a:extLst>
                <a:ext uri="{FF2B5EF4-FFF2-40B4-BE49-F238E27FC236}">
                  <a16:creationId xmlns:a16="http://schemas.microsoft.com/office/drawing/2014/main" id="{279E4DB7-2AB7-BB42-8781-45241667CEBD}"/>
                </a:ext>
              </a:extLst>
            </p:cNvPr>
            <p:cNvSpPr txBox="1"/>
            <p:nvPr/>
          </p:nvSpPr>
          <p:spPr>
            <a:xfrm>
              <a:off x="2001138" y="4304110"/>
              <a:ext cx="434504" cy="230832"/>
            </a:xfrm>
            <a:prstGeom prst="rect">
              <a:avLst/>
            </a:prstGeom>
            <a:noFill/>
          </p:spPr>
          <p:txBody>
            <a:bodyPr wrap="square" rtlCol="0">
              <a:spAutoFit/>
            </a:bodyPr>
            <a:lstStyle/>
            <a:p>
              <a:r>
                <a:rPr lang="en-GR" sz="900" dirty="0"/>
                <a:t>49.5</a:t>
              </a:r>
            </a:p>
          </p:txBody>
        </p:sp>
        <p:sp>
          <p:nvSpPr>
            <p:cNvPr id="178" name="TextBox 177">
              <a:extLst>
                <a:ext uri="{FF2B5EF4-FFF2-40B4-BE49-F238E27FC236}">
                  <a16:creationId xmlns:a16="http://schemas.microsoft.com/office/drawing/2014/main" id="{91EB6CC4-6267-DC43-8125-6F9C1746E1C2}"/>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79" name="TextBox 178">
              <a:extLst>
                <a:ext uri="{FF2B5EF4-FFF2-40B4-BE49-F238E27FC236}">
                  <a16:creationId xmlns:a16="http://schemas.microsoft.com/office/drawing/2014/main" id="{6A218652-1A52-064C-B851-AB7FC64A863F}"/>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80" name="TextBox 179">
              <a:extLst>
                <a:ext uri="{FF2B5EF4-FFF2-40B4-BE49-F238E27FC236}">
                  <a16:creationId xmlns:a16="http://schemas.microsoft.com/office/drawing/2014/main" id="{83670DCA-ECA6-D74B-A355-75D3C0D95432}"/>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81" name="TextBox 180">
              <a:extLst>
                <a:ext uri="{FF2B5EF4-FFF2-40B4-BE49-F238E27FC236}">
                  <a16:creationId xmlns:a16="http://schemas.microsoft.com/office/drawing/2014/main" id="{72AD3B4C-C034-A34F-BEBF-1C8A48AAD767}"/>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82" name="TextBox 181">
              <a:extLst>
                <a:ext uri="{FF2B5EF4-FFF2-40B4-BE49-F238E27FC236}">
                  <a16:creationId xmlns:a16="http://schemas.microsoft.com/office/drawing/2014/main" id="{E8FE8B2C-4927-FC45-8954-A6138705303E}"/>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83" name="TextBox 182">
              <a:extLst>
                <a:ext uri="{FF2B5EF4-FFF2-40B4-BE49-F238E27FC236}">
                  <a16:creationId xmlns:a16="http://schemas.microsoft.com/office/drawing/2014/main" id="{C60ABE0D-0F4D-F24C-AA7B-A6FB669EF51A}"/>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84" name="TextBox 183">
              <a:extLst>
                <a:ext uri="{FF2B5EF4-FFF2-40B4-BE49-F238E27FC236}">
                  <a16:creationId xmlns:a16="http://schemas.microsoft.com/office/drawing/2014/main" id="{E360DC3A-B3C7-044B-9D4B-DBFCC9ABF348}"/>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85" name="TextBox 184">
              <a:extLst>
                <a:ext uri="{FF2B5EF4-FFF2-40B4-BE49-F238E27FC236}">
                  <a16:creationId xmlns:a16="http://schemas.microsoft.com/office/drawing/2014/main" id="{09A831F8-A226-6042-B840-D751EFF90B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86" name="TextBox 185">
              <a:extLst>
                <a:ext uri="{FF2B5EF4-FFF2-40B4-BE49-F238E27FC236}">
                  <a16:creationId xmlns:a16="http://schemas.microsoft.com/office/drawing/2014/main" id="{3FFB51C4-54A2-D843-B26F-80F9F96D8832}"/>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spTree>
    <p:extLst>
      <p:ext uri="{BB962C8B-B14F-4D97-AF65-F5344CB8AC3E}">
        <p14:creationId xmlns:p14="http://schemas.microsoft.com/office/powerpoint/2010/main" val="26337185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iterate type="lt">
                                    <p:tmPct val="10000"/>
                                  </p:iterate>
                                  <p:childTnLst>
                                    <p:set>
                                      <p:cBhvr>
                                        <p:cTn id="6" dur="1" fill="hold">
                                          <p:stCondLst>
                                            <p:cond delay="0"/>
                                          </p:stCondLst>
                                        </p:cTn>
                                        <p:tgtEl>
                                          <p:spTgt spid="1024"/>
                                        </p:tgtEl>
                                        <p:attrNameLst>
                                          <p:attrName>style.visibility</p:attrName>
                                        </p:attrNameLst>
                                      </p:cBhvr>
                                      <p:to>
                                        <p:strVal val="visible"/>
                                      </p:to>
                                    </p:set>
                                    <p:animEffect transition="in" filter="barn(inVertical)">
                                      <p:cBhvr>
                                        <p:cTn id="7" dur="500"/>
                                        <p:tgtEl>
                                          <p:spTgt spid="10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fade">
                                      <p:cBhvr>
                                        <p:cTn id="12" dur="500"/>
                                        <p:tgtEl>
                                          <p:spTgt spid="102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2"/>
                                        </p:tgtEl>
                                        <p:attrNameLst>
                                          <p:attrName>style.visibility</p:attrName>
                                        </p:attrNameLst>
                                      </p:cBhvr>
                                      <p:to>
                                        <p:strVal val="visible"/>
                                      </p:to>
                                    </p:set>
                                    <p:animEffect transition="in" filter="fade">
                                      <p:cBhvr>
                                        <p:cTn id="15" dur="500"/>
                                        <p:tgtEl>
                                          <p:spTgt spid="16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3"/>
                                        </p:tgtEl>
                                        <p:attrNameLst>
                                          <p:attrName>style.visibility</p:attrName>
                                        </p:attrNameLst>
                                      </p:cBhvr>
                                      <p:to>
                                        <p:strVal val="visible"/>
                                      </p:to>
                                    </p:set>
                                    <p:animEffect transition="in" filter="fade">
                                      <p:cBhvr>
                                        <p:cTn id="20" dur="500"/>
                                        <p:tgtEl>
                                          <p:spTgt spid="163"/>
                                        </p:tgtEl>
                                      </p:cBhvr>
                                    </p:animEffect>
                                  </p:childTnLst>
                                </p:cTn>
                              </p:par>
                              <p:par>
                                <p:cTn id="21" presetID="10" presetClass="entr" presetSubtype="0" fill="hold" nodeType="with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fade">
                                      <p:cBhvr>
                                        <p:cTn id="23" dur="500"/>
                                        <p:tgtEl>
                                          <p:spTgt spid="1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4"/>
                                        </p:tgtEl>
                                        <p:attrNameLst>
                                          <p:attrName>style.visibility</p:attrName>
                                        </p:attrNameLst>
                                      </p:cBhvr>
                                      <p:to>
                                        <p:strVal val="visible"/>
                                      </p:to>
                                    </p:set>
                                    <p:animEffect transition="in" filter="fade">
                                      <p:cBhvr>
                                        <p:cTn id="28" dur="500"/>
                                        <p:tgtEl>
                                          <p:spTgt spid="164"/>
                                        </p:tgtEl>
                                      </p:cBhvr>
                                    </p:animEffect>
                                  </p:childTnLst>
                                </p:cTn>
                              </p:par>
                              <p:par>
                                <p:cTn id="29" presetID="10" presetClass="entr" presetSubtype="0" fill="hold" nodeType="withEffect">
                                  <p:stCondLst>
                                    <p:cond delay="0"/>
                                  </p:stCondLst>
                                  <p:childTnLst>
                                    <p:set>
                                      <p:cBhvr>
                                        <p:cTn id="30" dur="1" fill="hold">
                                          <p:stCondLst>
                                            <p:cond delay="0"/>
                                          </p:stCondLst>
                                        </p:cTn>
                                        <p:tgtEl>
                                          <p:spTgt spid="175"/>
                                        </p:tgtEl>
                                        <p:attrNameLst>
                                          <p:attrName>style.visibility</p:attrName>
                                        </p:attrNameLst>
                                      </p:cBhvr>
                                      <p:to>
                                        <p:strVal val="visible"/>
                                      </p:to>
                                    </p:set>
                                    <p:animEffect transition="in" filter="fade">
                                      <p:cBhvr>
                                        <p:cTn id="31"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 grpId="0"/>
      <p:bldP spid="162" grpId="0"/>
      <p:bldP spid="163" grpId="0"/>
      <p:bldP spid="16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4FFBC43-4F86-2A40-977B-E0C6696405B6}"/>
              </a:ext>
            </a:extLst>
          </p:cNvPr>
          <p:cNvSpPr txBox="1"/>
          <p:nvPr/>
        </p:nvSpPr>
        <p:spPr>
          <a:xfrm>
            <a:off x="2738202" y="3043228"/>
            <a:ext cx="6715594" cy="769441"/>
          </a:xfrm>
          <a:prstGeom prst="rect">
            <a:avLst/>
          </a:prstGeom>
          <a:noFill/>
        </p:spPr>
        <p:txBody>
          <a:bodyPr wrap="square" rtlCol="0">
            <a:spAutoFit/>
          </a:bodyPr>
          <a:lstStyle/>
          <a:p>
            <a:pPr algn="ct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Thank</a:t>
            </a:r>
            <a:r>
              <a:rPr lang="en-GB" sz="4000" dirty="0">
                <a:solidFill>
                  <a:schemeClr val="tx1">
                    <a:alpha val="96000"/>
                  </a:schemeClr>
                </a:solidFill>
                <a:effectLst>
                  <a:glow rad="381000">
                    <a:srgbClr val="0C242A">
                      <a:alpha val="82000"/>
                    </a:srgbClr>
                  </a:glow>
                  <a:reflection blurRad="50800" stA="18000" endPos="58000" dist="50800" dir="5400000" sy="-100000" algn="bl" rotWithShape="0"/>
                </a:effectLst>
                <a:latin typeface="Arial" panose="020B0604020202020204" pitchFamily="34" charset="0"/>
                <a:cs typeface="Arial" panose="020B0604020202020204" pitchFamily="34" charset="0"/>
              </a:rPr>
              <a:t> </a:t>
            </a: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you</a:t>
            </a:r>
            <a:endParaRPr lang="en-GR"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endParaRPr>
          </a:p>
        </p:txBody>
      </p:sp>
    </p:spTree>
    <p:extLst>
      <p:ext uri="{BB962C8B-B14F-4D97-AF65-F5344CB8AC3E}">
        <p14:creationId xmlns:p14="http://schemas.microsoft.com/office/powerpoint/2010/main" val="15639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wd">
                                    <p:tmPct val="50000"/>
                                  </p:iterate>
                                  <p:childTnLst>
                                    <p:set>
                                      <p:cBhvr>
                                        <p:cTn id="6" dur="1" fill="hold">
                                          <p:stCondLst>
                                            <p:cond delay="0"/>
                                          </p:stCondLst>
                                        </p:cTn>
                                        <p:tgtEl>
                                          <p:spTgt spid="9"/>
                                        </p:tgtEl>
                                        <p:attrNameLst>
                                          <p:attrName>style.visibility</p:attrName>
                                        </p:attrNameLst>
                                      </p:cBhvr>
                                      <p:to>
                                        <p:strVal val="visible"/>
                                      </p:to>
                                    </p:set>
                                    <p:set>
                                      <p:cBhvr>
                                        <p:cTn id="7" dur="455" fill="hold">
                                          <p:stCondLst>
                                            <p:cond delay="0"/>
                                          </p:stCondLst>
                                        </p:cTn>
                                        <p:tgtEl>
                                          <p:spTgt spid="9"/>
                                        </p:tgtEl>
                                        <p:attrNameLst>
                                          <p:attrName>style.rotation</p:attrName>
                                        </p:attrNameLst>
                                      </p:cBhvr>
                                      <p:to>
                                        <p:strVal val="-45.0"/>
                                      </p:to>
                                    </p:set>
                                    <p:anim calcmode="lin" valueType="num">
                                      <p:cBhvr>
                                        <p:cTn id="8"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7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9D3F571-FD8D-D043-9C1F-84CCB2CD6062}"/>
              </a:ext>
            </a:extLst>
          </p:cNvPr>
          <p:cNvSpPr txBox="1"/>
          <p:nvPr/>
        </p:nvSpPr>
        <p:spPr>
          <a:xfrm>
            <a:off x="957325" y="3042619"/>
            <a:ext cx="10277348" cy="3570208"/>
          </a:xfrm>
          <a:prstGeom prst="rect">
            <a:avLst/>
          </a:prstGeom>
          <a:noFill/>
        </p:spPr>
        <p:txBody>
          <a:bodyPr wrap="square" rtlCol="0">
            <a:spAutoFit/>
          </a:bodyPr>
          <a:lstStyle/>
          <a:p>
            <a:pPr algn="ctr"/>
            <a:r>
              <a:rPr lang="en-US" b="1" dirty="0">
                <a:solidFill>
                  <a:schemeClr val="tx1">
                    <a:lumMod val="95000"/>
                  </a:schemeClr>
                </a:solidFill>
                <a:latin typeface="Arial" panose="020B0604020202020204" pitchFamily="34" charset="0"/>
                <a:cs typeface="Arial" panose="020B0604020202020204" pitchFamily="34" charset="0"/>
              </a:rPr>
              <a:t>M902</a:t>
            </a:r>
            <a:r>
              <a:rPr lang="el-GR" b="1" dirty="0">
                <a:solidFill>
                  <a:schemeClr val="tx1">
                    <a:lumMod val="95000"/>
                  </a:schemeClr>
                </a:solidFill>
                <a:latin typeface="Arial" panose="020B0604020202020204" pitchFamily="34" charset="0"/>
                <a:cs typeface="Arial" panose="020B0604020202020204" pitchFamily="34" charset="0"/>
              </a:rPr>
              <a:t> – </a:t>
            </a:r>
            <a:r>
              <a:rPr lang="en-US" b="1" dirty="0">
                <a:solidFill>
                  <a:schemeClr val="tx1">
                    <a:lumMod val="95000"/>
                  </a:schemeClr>
                </a:solidFill>
                <a:latin typeface="Arial" panose="020B0604020202020204" pitchFamily="34" charset="0"/>
                <a:cs typeface="Arial" panose="020B0604020202020204" pitchFamily="34" charset="0"/>
              </a:rPr>
              <a:t>“</a:t>
            </a:r>
            <a:r>
              <a:rPr lang="el-GR" b="1" dirty="0">
                <a:solidFill>
                  <a:schemeClr val="tx1">
                    <a:lumMod val="95000"/>
                  </a:schemeClr>
                </a:solidFill>
                <a:latin typeface="Arial" panose="020B0604020202020204" pitchFamily="34" charset="0"/>
                <a:cs typeface="Arial" panose="020B0604020202020204" pitchFamily="34" charset="0"/>
              </a:rPr>
              <a:t>Βασικές Μαθηματικές Έννοιες στη Γλωσσική Τεχνολογία</a:t>
            </a:r>
            <a:r>
              <a:rPr lang="en-US" b="1" dirty="0">
                <a:solidFill>
                  <a:schemeClr val="tx1">
                    <a:lumMod val="95000"/>
                  </a:schemeClr>
                </a:solidFill>
                <a:latin typeface="Arial" panose="020B0604020202020204" pitchFamily="34" charset="0"/>
                <a:cs typeface="Arial" panose="020B0604020202020204" pitchFamily="34" charset="0"/>
              </a:rPr>
              <a:t>”</a:t>
            </a: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95000"/>
                  </a:schemeClr>
                </a:solidFill>
              </a:rPr>
              <a:t>Kylafi Christina-Theano</a:t>
            </a:r>
            <a:r>
              <a:rPr lang="el-GR" dirty="0">
                <a:solidFill>
                  <a:schemeClr val="tx1">
                    <a:lumMod val="95000"/>
                  </a:schemeClr>
                </a:solidFill>
              </a:rPr>
              <a:t> </a:t>
            </a:r>
          </a:p>
          <a:p>
            <a:pPr algn="ctr"/>
            <a:r>
              <a:rPr lang="en-US" dirty="0" err="1">
                <a:solidFill>
                  <a:schemeClr val="tx1">
                    <a:lumMod val="95000"/>
                  </a:schemeClr>
                </a:solidFill>
              </a:rPr>
              <a:t>Piriasi</a:t>
            </a:r>
            <a:r>
              <a:rPr lang="en-US" dirty="0">
                <a:solidFill>
                  <a:schemeClr val="tx1">
                    <a:lumMod val="95000"/>
                  </a:schemeClr>
                </a:solidFill>
              </a:rPr>
              <a:t> Juliana</a:t>
            </a:r>
          </a:p>
          <a:p>
            <a:pPr algn="ctr"/>
            <a:endParaRPr lang="en-US"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75000"/>
                  </a:schemeClr>
                </a:solidFill>
                <a:latin typeface="Arial" panose="020B0604020202020204" pitchFamily="34" charset="0"/>
                <a:cs typeface="Arial" panose="020B0604020202020204" pitchFamily="34" charset="0"/>
              </a:rPr>
              <a:t>M.Sc. in Language Technology</a:t>
            </a:r>
            <a:endParaRPr lang="en-GR" dirty="0">
              <a:solidFill>
                <a:schemeClr val="tx1">
                  <a:lumMod val="75000"/>
                </a:schemeClr>
              </a:solidFill>
              <a:latin typeface="Arial" panose="020B0604020202020204" pitchFamily="34" charset="0"/>
              <a:cs typeface="Arial" panose="020B0604020202020204" pitchFamily="34" charset="0"/>
            </a:endParaRPr>
          </a:p>
          <a:p>
            <a:pPr algn="ctr"/>
            <a:endParaRPr lang="el-GR" sz="2000" dirty="0">
              <a:solidFill>
                <a:schemeClr val="tx1">
                  <a:lumMod val="75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Department of Informatics and Telecommunications</a:t>
            </a:r>
            <a:r>
              <a:rPr lang="el-GR" sz="1600" dirty="0">
                <a:solidFill>
                  <a:schemeClr val="tx1">
                    <a:lumMod val="50000"/>
                  </a:schemeClr>
                </a:solidFill>
                <a:latin typeface="Arial" panose="020B0604020202020204" pitchFamily="34" charset="0"/>
                <a:cs typeface="Arial" panose="020B0604020202020204" pitchFamily="34" charset="0"/>
              </a:rPr>
              <a:t>,</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National and Kapodistrian University of Athens</a:t>
            </a:r>
            <a:endParaRPr lang="el-GR" sz="1600" dirty="0">
              <a:solidFill>
                <a:schemeClr val="tx1">
                  <a:lumMod val="50000"/>
                </a:schemeClr>
              </a:solidFill>
              <a:latin typeface="Arial" panose="020B0604020202020204" pitchFamily="34" charset="0"/>
              <a:cs typeface="Arial" panose="020B0604020202020204" pitchFamily="34" charset="0"/>
            </a:endParaRPr>
          </a:p>
          <a:p>
            <a:pPr algn="ctr"/>
            <a:r>
              <a:rPr lang="el-GR" sz="1600" dirty="0">
                <a:solidFill>
                  <a:schemeClr val="tx1">
                    <a:lumMod val="50000"/>
                  </a:schemeClr>
                </a:solidFill>
                <a:latin typeface="Arial" panose="020B0604020202020204" pitchFamily="34" charset="0"/>
                <a:cs typeface="Arial" panose="020B0604020202020204" pitchFamily="34" charset="0"/>
              </a:rPr>
              <a:t>&amp;</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B" sz="1600" dirty="0">
                <a:solidFill>
                  <a:schemeClr val="tx1">
                    <a:lumMod val="50000"/>
                  </a:schemeClr>
                </a:solidFill>
              </a:rPr>
              <a:t>Institute for Language and Speech Processing,</a:t>
            </a:r>
          </a:p>
          <a:p>
            <a:pPr algn="ctr"/>
            <a:r>
              <a:rPr lang="en-GR" sz="1600" dirty="0">
                <a:solidFill>
                  <a:schemeClr val="tx1">
                    <a:lumMod val="50000"/>
                  </a:schemeClr>
                </a:solidFill>
                <a:latin typeface="Arial" panose="020B0604020202020204" pitchFamily="34" charset="0"/>
                <a:cs typeface="Arial" panose="020B0604020202020204" pitchFamily="34" charset="0"/>
              </a:rPr>
              <a:t>“Athena” Research Center</a:t>
            </a:r>
          </a:p>
        </p:txBody>
      </p:sp>
      <p:grpSp>
        <p:nvGrpSpPr>
          <p:cNvPr id="8" name="Group 7">
            <a:extLst>
              <a:ext uri="{FF2B5EF4-FFF2-40B4-BE49-F238E27FC236}">
                <a16:creationId xmlns:a16="http://schemas.microsoft.com/office/drawing/2014/main" id="{094AF469-2E81-844D-A14B-0A1ADF1FCF19}"/>
              </a:ext>
            </a:extLst>
          </p:cNvPr>
          <p:cNvGrpSpPr/>
          <p:nvPr/>
        </p:nvGrpSpPr>
        <p:grpSpPr>
          <a:xfrm>
            <a:off x="2623254" y="570760"/>
            <a:ext cx="6945491" cy="1459518"/>
            <a:chOff x="1895242" y="705426"/>
            <a:chExt cx="7392026" cy="1587500"/>
          </a:xfrm>
        </p:grpSpPr>
        <p:pic>
          <p:nvPicPr>
            <p:cNvPr id="10" name="Picture 9">
              <a:extLst>
                <a:ext uri="{FF2B5EF4-FFF2-40B4-BE49-F238E27FC236}">
                  <a16:creationId xmlns:a16="http://schemas.microsoft.com/office/drawing/2014/main" id="{04D6437E-1780-D24A-971C-2016E4B6CCAB}"/>
                </a:ext>
              </a:extLst>
            </p:cNvPr>
            <p:cNvPicPr>
              <a:picLocks noChangeAspect="1"/>
            </p:cNvPicPr>
            <p:nvPr/>
          </p:nvPicPr>
          <p:blipFill>
            <a:blip r:embed="rId5"/>
            <a:stretch>
              <a:fillRect/>
            </a:stretch>
          </p:blipFill>
          <p:spPr>
            <a:xfrm>
              <a:off x="1895242" y="705426"/>
              <a:ext cx="3289300" cy="1587500"/>
            </a:xfrm>
            <a:prstGeom prst="rect">
              <a:avLst/>
            </a:prstGeom>
          </p:spPr>
        </p:pic>
        <p:pic>
          <p:nvPicPr>
            <p:cNvPr id="12" name="Picture 11">
              <a:extLst>
                <a:ext uri="{FF2B5EF4-FFF2-40B4-BE49-F238E27FC236}">
                  <a16:creationId xmlns:a16="http://schemas.microsoft.com/office/drawing/2014/main" id="{AC772E93-8FD6-3D4B-A127-86075E38A7BE}"/>
                </a:ext>
              </a:extLst>
            </p:cNvPr>
            <p:cNvPicPr>
              <a:picLocks noChangeAspect="1"/>
            </p:cNvPicPr>
            <p:nvPr/>
          </p:nvPicPr>
          <p:blipFill>
            <a:blip r:embed="rId6"/>
            <a:stretch>
              <a:fillRect/>
            </a:stretch>
          </p:blipFill>
          <p:spPr>
            <a:xfrm>
              <a:off x="5569757" y="705426"/>
              <a:ext cx="1533471" cy="1585277"/>
            </a:xfrm>
            <a:prstGeom prst="rect">
              <a:avLst/>
            </a:prstGeom>
          </p:spPr>
        </p:pic>
        <p:pic>
          <p:nvPicPr>
            <p:cNvPr id="13" name="Picture 12">
              <a:extLst>
                <a:ext uri="{FF2B5EF4-FFF2-40B4-BE49-F238E27FC236}">
                  <a16:creationId xmlns:a16="http://schemas.microsoft.com/office/drawing/2014/main" id="{A24EF74C-C8FE-2346-825C-7F2770AA2936}"/>
                </a:ext>
              </a:extLst>
            </p:cNvPr>
            <p:cNvPicPr>
              <a:picLocks noChangeAspect="1"/>
            </p:cNvPicPr>
            <p:nvPr/>
          </p:nvPicPr>
          <p:blipFill>
            <a:blip r:embed="rId7"/>
            <a:stretch>
              <a:fillRect/>
            </a:stretch>
          </p:blipFill>
          <p:spPr>
            <a:xfrm>
              <a:off x="7488443" y="863064"/>
              <a:ext cx="1798825" cy="1427639"/>
            </a:xfrm>
            <a:prstGeom prst="rect">
              <a:avLst/>
            </a:prstGeom>
          </p:spPr>
        </p:pic>
      </p:grpSp>
    </p:spTree>
    <p:extLst>
      <p:ext uri="{BB962C8B-B14F-4D97-AF65-F5344CB8AC3E}">
        <p14:creationId xmlns:p14="http://schemas.microsoft.com/office/powerpoint/2010/main" val="25724424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35A13746-7B62-6145-9508-FB2D0722CE9C}"/>
              </a:ext>
            </a:extLst>
          </p:cNvPr>
          <p:cNvSpPr>
            <a:spLocks noGrp="1"/>
          </p:cNvSpPr>
          <p:nvPr>
            <p:ph idx="1"/>
          </p:nvPr>
        </p:nvSpPr>
        <p:spPr>
          <a:xfrm>
            <a:off x="4555358" y="1031183"/>
            <a:ext cx="7008647" cy="4795624"/>
          </a:xfrm>
        </p:spPr>
        <p:txBody>
          <a:bodyPr>
            <a:noAutofit/>
          </a:bodyPr>
          <a:lstStyle/>
          <a:p>
            <a:r>
              <a:rPr lang="en-US" sz="2000" dirty="0">
                <a:latin typeface="Arial" panose="020B0604020202020204" pitchFamily="34" charset="0"/>
                <a:cs typeface="Arial" panose="020B0604020202020204" pitchFamily="34" charset="0"/>
              </a:rPr>
              <a:t>Approaches based on</a:t>
            </a:r>
          </a:p>
          <a:p>
            <a:pPr marL="0" indent="0">
              <a:buNone/>
            </a:pPr>
            <a:endParaRPr lang="en-US" sz="8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Learning models </a:t>
            </a:r>
          </a:p>
          <a:p>
            <a:pPr lvl="3"/>
            <a:r>
              <a:rPr lang="en-US" sz="2000" dirty="0">
                <a:latin typeface="Arial" panose="020B0604020202020204" pitchFamily="34" charset="0"/>
                <a:cs typeface="Arial" panose="020B0604020202020204" pitchFamily="34" charset="0"/>
              </a:rPr>
              <a:t>Supervised</a:t>
            </a:r>
          </a:p>
          <a:p>
            <a:pPr lvl="3"/>
            <a:r>
              <a:rPr lang="en-US" sz="2000" dirty="0">
                <a:latin typeface="Arial" panose="020B0604020202020204" pitchFamily="34" charset="0"/>
                <a:cs typeface="Arial" panose="020B0604020202020204" pitchFamily="34" charset="0"/>
              </a:rPr>
              <a:t>Unsupervised</a:t>
            </a:r>
          </a:p>
          <a:p>
            <a:pPr lvl="3"/>
            <a:r>
              <a:rPr lang="en-US" sz="2000" dirty="0">
                <a:latin typeface="Arial" panose="020B0604020202020204" pitchFamily="34" charset="0"/>
                <a:cs typeface="Arial" panose="020B0604020202020204" pitchFamily="34" charset="0"/>
              </a:rPr>
              <a:t>Semi-supervised </a:t>
            </a:r>
          </a:p>
          <a:p>
            <a:pPr marL="1371600" lvl="3" indent="0">
              <a:buNone/>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Techniques</a:t>
            </a:r>
          </a:p>
          <a:p>
            <a:pPr lvl="3"/>
            <a:r>
              <a:rPr lang="en-US" sz="2000" dirty="0">
                <a:latin typeface="Arial" panose="020B0604020202020204" pitchFamily="34" charset="0"/>
                <a:cs typeface="Arial" panose="020B0604020202020204" pitchFamily="34" charset="0"/>
              </a:rPr>
              <a:t>Heuristic</a:t>
            </a:r>
          </a:p>
          <a:p>
            <a:pPr lvl="3">
              <a:buFont typeface="Wingdings" panose="05000000000000000000" pitchFamily="2" charset="2"/>
              <a:buChar char="Ø"/>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Algorithms </a:t>
            </a:r>
          </a:p>
          <a:p>
            <a:pPr lvl="3"/>
            <a:r>
              <a:rPr lang="en-US" sz="2000" dirty="0">
                <a:latin typeface="Arial" panose="020B0604020202020204" pitchFamily="34" charset="0"/>
                <a:cs typeface="Arial" panose="020B0604020202020204" pitchFamily="34" charset="0"/>
              </a:rPr>
              <a:t>Graph-based </a:t>
            </a:r>
          </a:p>
          <a:p>
            <a:pPr lvl="3"/>
            <a:r>
              <a:rPr lang="en-US" sz="2000" dirty="0">
                <a:latin typeface="Arial" panose="020B0604020202020204" pitchFamily="34" charset="0"/>
                <a:cs typeface="Arial" panose="020B0604020202020204" pitchFamily="34" charset="0"/>
              </a:rPr>
              <a:t>Knowledge-based</a:t>
            </a:r>
          </a:p>
          <a:p>
            <a:pPr lvl="1">
              <a:buFont typeface="Wingdings" pitchFamily="2" charset="2"/>
              <a:buChar char="ü"/>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dirty="0">
                <a:latin typeface="Arial" panose="020B0604020202020204" pitchFamily="34" charset="0"/>
                <a:cs typeface="Arial" panose="020B0604020202020204" pitchFamily="34" charset="0"/>
              </a:rPr>
              <a:t>Remain on the surface of the word, compromising the coherence of the data to be analyzed</a:t>
            </a:r>
          </a:p>
          <a:p>
            <a:pPr marL="1828800" lvl="4" indent="0">
              <a:buNone/>
            </a:pPr>
            <a:endParaRPr lang="en-US" sz="2000" dirty="0">
              <a:latin typeface="Arial" panose="020B0604020202020204" pitchFamily="34" charset="0"/>
              <a:cs typeface="Arial" panose="020B0604020202020204" pitchFamily="34" charset="0"/>
            </a:endParaRPr>
          </a:p>
          <a:p>
            <a:pPr lvl="3">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a:t>
            </a:r>
          </a:p>
          <a:p>
            <a:pPr marL="971550" lvl="1" indent="-514350">
              <a:buFont typeface="+mj-lt"/>
              <a:buAutoNum type="arabicPeriod"/>
            </a:pP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l-GR" sz="600"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20971741-5866-7C4E-B9AB-3945F681FB58}"/>
              </a:ext>
            </a:extLst>
          </p:cNvPr>
          <p:cNvSpPr txBox="1">
            <a:spLocks/>
          </p:cNvSpPr>
          <p:nvPr/>
        </p:nvSpPr>
        <p:spPr>
          <a:xfrm>
            <a:off x="233183" y="2970752"/>
            <a:ext cx="3494362"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rgbClr val="021D9A"/>
                </a:solidFill>
                <a:latin typeface="Arial" panose="020B0604020202020204" pitchFamily="34" charset="0"/>
                <a:cs typeface="Arial" panose="020B0604020202020204" pitchFamily="34" charset="0"/>
              </a:rPr>
              <a:t>Background</a:t>
            </a:r>
          </a:p>
        </p:txBody>
      </p:sp>
      <p:cxnSp>
        <p:nvCxnSpPr>
          <p:cNvPr id="13" name="Straight Connector 12">
            <a:extLst>
              <a:ext uri="{FF2B5EF4-FFF2-40B4-BE49-F238E27FC236}">
                <a16:creationId xmlns:a16="http://schemas.microsoft.com/office/drawing/2014/main" id="{9A79314B-5680-5F4C-AD2B-2D1483233D2D}"/>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431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DDE93DDB-ADB4-8D49-BB40-D417EC2B7F56}"/>
              </a:ext>
            </a:extLst>
          </p:cNvPr>
          <p:cNvPicPr>
            <a:picLocks noChangeAspect="1"/>
          </p:cNvPicPr>
          <p:nvPr/>
        </p:nvPicPr>
        <p:blipFill rotWithShape="1">
          <a:blip r:embed="rId4">
            <a:alphaModFix amt="8000"/>
            <a:extLst>
              <a:ext uri="{28A0092B-C50C-407E-A947-70E740481C1C}">
                <a14:useLocalDpi xmlns:a14="http://schemas.microsoft.com/office/drawing/2010/main" val="0"/>
              </a:ext>
            </a:extLst>
          </a:blip>
          <a:srcRect l="4156" t="33240" r="-408" b="29872"/>
          <a:stretch/>
        </p:blipFill>
        <p:spPr>
          <a:xfrm>
            <a:off x="902825" y="717630"/>
            <a:ext cx="10347767" cy="1434613"/>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Arial" panose="020B0604020202020204" pitchFamily="34" charset="0"/>
                <a:cs typeface="Arial" panose="020B0604020202020204" pitchFamily="34" charset="0"/>
              </a:rPr>
              <a:t>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770709" y="2738914"/>
                <a:ext cx="10750731" cy="3933172"/>
              </a:xfrm>
            </p:spPr>
            <p:txBody>
              <a:bodyPr>
                <a:normAutofit fontScale="92500" lnSpcReduction="10000"/>
              </a:bodyPr>
              <a:lstStyle/>
              <a:p>
                <a:pPr fontAlgn="base"/>
                <a:r>
                  <a:rPr lang="en-GB" sz="1600" b="1" dirty="0">
                    <a:solidFill>
                      <a:srgbClr val="000000"/>
                    </a:solidFill>
                  </a:rPr>
                  <a:t>Mathematical</a:t>
                </a:r>
                <a:r>
                  <a:rPr lang="en-GB" sz="1600" dirty="0">
                    <a:solidFill>
                      <a:srgbClr val="000000"/>
                    </a:solidFill>
                  </a:rPr>
                  <a:t> approach to study the </a:t>
                </a:r>
                <a:r>
                  <a:rPr lang="en-GB" sz="1600" b="1" dirty="0">
                    <a:solidFill>
                      <a:srgbClr val="000000"/>
                    </a:solidFill>
                  </a:rPr>
                  <a:t>interaction</a:t>
                </a:r>
                <a:r>
                  <a:rPr lang="en-GB" sz="1600" dirty="0">
                    <a:solidFill>
                      <a:srgbClr val="000000"/>
                    </a:solidFill>
                  </a:rPr>
                  <a:t> between two or more individuals</a:t>
                </a:r>
              </a:p>
              <a:p>
                <a:pPr lvl="1" fontAlgn="base"/>
                <a:r>
                  <a:rPr lang="en-GB" sz="1400" dirty="0">
                    <a:solidFill>
                      <a:srgbClr val="000000"/>
                    </a:solidFill>
                  </a:rPr>
                  <a:t>Benefits and costs depend on the strategies of each other</a:t>
                </a:r>
              </a:p>
              <a:p>
                <a:pPr lvl="1" fontAlgn="base"/>
                <a:r>
                  <a:rPr lang="en-GB" sz="1400" b="1" dirty="0">
                    <a:solidFill>
                      <a:srgbClr val="000000"/>
                    </a:solidFill>
                  </a:rPr>
                  <a:t>Players </a:t>
                </a:r>
                <a14:m>
                  <m:oMath xmlns:m="http://schemas.openxmlformats.org/officeDocument/2006/math">
                    <m:r>
                      <a:rPr lang="en-US" sz="1400" b="0" i="1">
                        <a:solidFill>
                          <a:srgbClr val="000000"/>
                        </a:solidFill>
                        <a:latin typeface="Cambria Math" panose="02040503050406030204" pitchFamily="18" charset="0"/>
                      </a:rPr>
                      <m:t>𝐼</m:t>
                    </m:r>
                    <m:r>
                      <a:rPr lang="en-US" sz="1400" b="1" i="1">
                        <a:solidFill>
                          <a:srgbClr val="000000"/>
                        </a:solidFill>
                        <a:latin typeface="Cambria Math" panose="02040503050406030204" pitchFamily="18" charset="0"/>
                      </a:rPr>
                      <m:t>=</m:t>
                    </m:r>
                    <m:d>
                      <m:dPr>
                        <m:begChr m:val="{"/>
                        <m:endChr m:val="}"/>
                        <m:ctrlPr>
                          <a:rPr lang="en-US" sz="1400" b="1" i="1">
                            <a:solidFill>
                              <a:srgbClr val="000000"/>
                            </a:solidFill>
                            <a:latin typeface="Cambria Math" panose="02040503050406030204" pitchFamily="18" charset="0"/>
                          </a:rPr>
                        </m:ctrlPr>
                      </m:dPr>
                      <m:e>
                        <m:r>
                          <m:rPr>
                            <m:nor/>
                          </m:rPr>
                          <a:rPr lang="en-US" sz="1400" b="0" i="0" smtClean="0">
                            <a:solidFill>
                              <a:srgbClr val="000000"/>
                            </a:solidFill>
                            <a:latin typeface="Cambria Math" panose="02040503050406030204" pitchFamily="18" charset="0"/>
                          </a:rPr>
                          <m:t>1</m:t>
                        </m:r>
                        <m:r>
                          <m:rPr>
                            <m:nor/>
                          </m:rPr>
                          <a:rPr lang="en-GB" sz="1400">
                            <a:solidFill>
                              <a:srgbClr val="000000"/>
                            </a:solidFill>
                          </a:rPr>
                          <m:t>, .., </m:t>
                        </m:r>
                        <m:r>
                          <a:rPr lang="en-US" sz="1400" b="0" i="1" smtClean="0">
                            <a:solidFill>
                              <a:srgbClr val="000000"/>
                            </a:solidFill>
                            <a:latin typeface="Cambria Math" panose="02040503050406030204" pitchFamily="18" charset="0"/>
                          </a:rPr>
                          <m:t>𝑛</m:t>
                        </m:r>
                      </m:e>
                    </m:d>
                    <m:r>
                      <a:rPr lang="el-GR" sz="1400" b="0" i="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m:t>
                    </m:r>
                    <m:r>
                      <a:rPr lang="en-US" sz="1400" b="0" i="1">
                        <a:solidFill>
                          <a:srgbClr val="000000"/>
                        </a:solidFill>
                        <a:latin typeface="Cambria Math" panose="02040503050406030204" pitchFamily="18" charset="0"/>
                      </a:rPr>
                      <m:t>𝑁</m:t>
                    </m:r>
                    <m:r>
                      <a:rPr lang="en-US" sz="1400" b="1" i="0"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total number of players</a:t>
                </a:r>
                <a:endParaRPr lang="en-US" sz="1400" b="1" dirty="0">
                  <a:solidFill>
                    <a:srgbClr val="000000"/>
                  </a:solidFill>
                </a:endParaRPr>
              </a:p>
              <a:p>
                <a:pPr lvl="1" fontAlgn="base"/>
                <a:r>
                  <a:rPr lang="en-GB" sz="1400" b="1" dirty="0">
                    <a:solidFill>
                      <a:srgbClr val="000000"/>
                    </a:solidFill>
                  </a:rPr>
                  <a:t>Pure player strategy set</a:t>
                </a:r>
                <a:r>
                  <a:rPr lang="en-GB" sz="1400" dirty="0">
                    <a:solidFill>
                      <a:srgbClr val="000000"/>
                    </a:solidFill>
                  </a:rPr>
                  <a:t>  </a:t>
                </a:r>
                <a14:m>
                  <m:oMath xmlns:m="http://schemas.openxmlformats.org/officeDocument/2006/math">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r>
                      <a:rPr lang="en-US" sz="1400" b="1" i="1" smtClean="0">
                        <a:solidFill>
                          <a:srgbClr val="000000"/>
                        </a:solidFill>
                        <a:latin typeface="Cambria Math" panose="02040503050406030204" pitchFamily="18" charset="0"/>
                      </a:rPr>
                      <m:t> </m:t>
                    </m:r>
                    <m:r>
                      <a:rPr lang="en-US" sz="1400" b="1" i="1">
                        <a:solidFill>
                          <a:srgbClr val="000000"/>
                        </a:solidFill>
                        <a:latin typeface="Cambria Math" panose="02040503050406030204" pitchFamily="18" charset="0"/>
                      </a:rPr>
                      <m:t>={</m:t>
                    </m:r>
                    <m:r>
                      <a:rPr lang="en-US" sz="1400" b="1" i="1" smtClean="0">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1</m:t>
                        </m:r>
                      </m:sub>
                    </m:sSub>
                    <m:r>
                      <a:rPr lang="en-US" sz="1400" b="0" i="1">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2</m:t>
                        </m:r>
                      </m:sub>
                    </m:sSub>
                    <m:r>
                      <a:rPr lang="en-US" sz="1400" b="0" i="1">
                        <a:solidFill>
                          <a:srgbClr val="000000"/>
                        </a:solidFill>
                        <a:latin typeface="Cambria Math" panose="02040503050406030204" pitchFamily="18" charset="0"/>
                      </a:rPr>
                      <m:t>, …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ub>
                    </m:sSub>
                    <m:r>
                      <a:rPr lang="en-US" sz="1400" b="1" i="1">
                        <a:solidFill>
                          <a:srgbClr val="000000"/>
                        </a:solidFill>
                        <a:latin typeface="Cambria Math" panose="02040503050406030204" pitchFamily="18" charset="0"/>
                      </a:rPr>
                      <m:t>} </m:t>
                    </m:r>
                  </m:oMath>
                </a14:m>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 total number of pure strategies of player </a:t>
                </a:r>
                <a14:m>
                  <m:oMath xmlns:m="http://schemas.openxmlformats.org/officeDocument/2006/math">
                    <m:r>
                      <a:rPr lang="en-US" sz="1400" b="0" i="1" smtClean="0">
                        <a:solidFill>
                          <a:srgbClr val="000000"/>
                        </a:solidFill>
                        <a:latin typeface="Cambria Math" panose="02040503050406030204" pitchFamily="18" charset="0"/>
                      </a:rPr>
                      <m:t>𝑖</m:t>
                    </m:r>
                  </m:oMath>
                </a14:m>
                <a:endParaRPr lang="en-US" sz="1400" b="1" dirty="0">
                  <a:solidFill>
                    <a:srgbClr val="000000"/>
                  </a:solidFill>
                </a:endParaRPr>
              </a:p>
              <a:p>
                <a:pPr lvl="1" fontAlgn="base"/>
                <a:r>
                  <a:rPr lang="en-GB" sz="1400" b="1" dirty="0">
                    <a:solidFill>
                      <a:srgbClr val="000000"/>
                    </a:solidFill>
                  </a:rPr>
                  <a:t>Mixed player strategy vector  </a:t>
                </a:r>
                <a14:m>
                  <m:oMath xmlns:m="http://schemas.openxmlformats.org/officeDocument/2006/math">
                    <m:sSub>
                      <m:sSubPr>
                        <m:ctrlPr>
                          <a:rPr lang="en-US" sz="1400" i="1">
                            <a:solidFill>
                              <a:srgbClr val="000000"/>
                            </a:solidFill>
                            <a:latin typeface="Cambria Math" panose="02040503050406030204" pitchFamily="18" charset="0"/>
                          </a:rPr>
                        </m:ctrlPr>
                      </m:sSubPr>
                      <m:e>
                        <m:r>
                          <m:rPr>
                            <m:sty m:val="p"/>
                          </m:rPr>
                          <a:rPr lang="en-US" sz="1400" b="0" i="0" smtClean="0">
                            <a:solidFill>
                              <a:srgbClr val="000000"/>
                            </a:solidFill>
                            <a:latin typeface="Cambria Math" panose="02040503050406030204" pitchFamily="18" charset="0"/>
                          </a:rPr>
                          <m:t>x</m:t>
                        </m:r>
                      </m:e>
                      <m:sub>
                        <m:r>
                          <m:rPr>
                            <m:sty m:val="p"/>
                          </m:rPr>
                          <a:rPr lang="en-US" sz="1400">
                            <a:solidFill>
                              <a:srgbClr val="000000"/>
                            </a:solidFill>
                            <a:latin typeface="Cambria Math" panose="02040503050406030204" pitchFamily="18" charset="0"/>
                          </a:rPr>
                          <m:t>i</m:t>
                        </m:r>
                      </m:sub>
                    </m:sSub>
                    <m:r>
                      <a:rPr lang="en-US" sz="1400" b="0" i="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a:solidFill>
                              <a:srgbClr val="000000"/>
                            </a:solidFill>
                            <a:latin typeface="Cambria Math" panose="02040503050406030204" pitchFamily="18" charset="0"/>
                          </a:rPr>
                          <m:t>1</m:t>
                        </m:r>
                      </m:sub>
                    </m:sSub>
                    <m:r>
                      <a:rPr lang="en-US" sz="1400" b="0" i="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2</m:t>
                        </m:r>
                      </m:sub>
                    </m:sSub>
                    <m:r>
                      <a:rPr lang="en-US" sz="1400" b="0" i="0" smtClean="0">
                        <a:solidFill>
                          <a:srgbClr val="000000"/>
                        </a:solidFill>
                        <a:latin typeface="Cambria Math" panose="02040503050406030204" pitchFamily="18" charset="0"/>
                      </a:rPr>
                      <m:t>, …, </m:t>
                    </m:r>
                    <m:sSub>
                      <m:sSubPr>
                        <m:ctrlPr>
                          <a:rPr lang="en-US" sz="1400" b="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𝑀</m:t>
                        </m:r>
                        <m:r>
                          <a:rPr lang="en-US" sz="1400" b="0" i="0" smtClean="0">
                            <a:solidFill>
                              <a:srgbClr val="000000"/>
                            </a:solidFill>
                            <a:latin typeface="Cambria Math" panose="02040503050406030204" pitchFamily="18" charset="0"/>
                          </a:rPr>
                          <m:t>|</m:t>
                        </m:r>
                      </m:sub>
                    </m:sSub>
                    <m:r>
                      <a:rPr lang="en-US" sz="1400" b="0" i="0" smtClean="0">
                        <a:solidFill>
                          <a:srgbClr val="000000"/>
                        </a:solidFill>
                        <a:latin typeface="Cambria Math" panose="02040503050406030204" pitchFamily="18" charset="0"/>
                      </a:rPr>
                      <m:t> )</m:t>
                    </m:r>
                  </m:oMath>
                </a14:m>
                <a:r>
                  <a:rPr lang="en-GB"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𝑖h</m:t>
                        </m:r>
                      </m:sub>
                    </m:sSub>
                  </m:oMath>
                </a14:m>
                <a:r>
                  <a:rPr lang="en-GB" sz="1400" dirty="0">
                    <a:solidFill>
                      <a:srgbClr val="000000"/>
                    </a:solidFill>
                  </a:rPr>
                  <a:t> : probability of player </a:t>
                </a:r>
                <a14:m>
                  <m:oMath xmlns:m="http://schemas.openxmlformats.org/officeDocument/2006/math">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 </m:t>
                    </m:r>
                  </m:oMath>
                </a14:m>
                <a:r>
                  <a:rPr lang="en-GB" sz="1400" dirty="0">
                    <a:solidFill>
                      <a:srgbClr val="000000"/>
                    </a:solidFill>
                  </a:rPr>
                  <a:t>to choose its </a:t>
                </a:r>
                <a14:m>
                  <m:oMath xmlns:m="http://schemas.openxmlformats.org/officeDocument/2006/math">
                    <m:r>
                      <a:rPr lang="en-US" sz="1400" b="0" i="1" smtClean="0">
                        <a:solidFill>
                          <a:srgbClr val="000000"/>
                        </a:solidFill>
                        <a:latin typeface="Cambria Math" panose="02040503050406030204" pitchFamily="18" charset="0"/>
                      </a:rPr>
                      <m:t>h</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𝑡h</m:t>
                    </m:r>
                  </m:oMath>
                </a14:m>
                <a:r>
                  <a:rPr lang="en-GB" sz="1400" dirty="0">
                    <a:solidFill>
                      <a:srgbClr val="000000"/>
                    </a:solidFill>
                  </a:rPr>
                  <a:t> pure strategy </a:t>
                </a:r>
              </a:p>
              <a:p>
                <a:pPr lvl="2" fontAlgn="base">
                  <a:spcAft>
                    <a:spcPts val="500"/>
                  </a:spcAft>
                </a:pPr>
                <a14:m>
                  <m:oMath xmlns:m="http://schemas.openxmlformats.org/officeDocument/2006/math">
                    <m:r>
                      <m:rPr>
                        <m:sty m:val="p"/>
                      </m:rPr>
                      <a:rPr lang="el-GR" sz="1200">
                        <a:latin typeface="Cambria Math" panose="02040503050406030204" pitchFamily="18" charset="0"/>
                      </a:rPr>
                      <m:t>Δ</m:t>
                    </m:r>
                    <m:r>
                      <a:rPr lang="en-US" sz="1200">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a:latin typeface="Cambria Math" panose="02040503050406030204" pitchFamily="18" charset="0"/>
                          </a:rPr>
                          <m:t> </m:t>
                        </m:r>
                        <m:r>
                          <m:rPr>
                            <m:sty m:val="p"/>
                          </m:rPr>
                          <a:rPr lang="en-US" sz="1200">
                            <a:latin typeface="Cambria Math" panose="02040503050406030204" pitchFamily="18" charset="0"/>
                          </a:rPr>
                          <m:t>x</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solidFill>
                                  <a:srgbClr val="000000"/>
                                </a:solidFill>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rPr>
                              <m:t>𝑛</m:t>
                            </m:r>
                          </m:sup>
                        </m:sSup>
                        <m:r>
                          <a:rPr lang="en-US" sz="1200" i="1">
                            <a:latin typeface="Cambria Math" panose="02040503050406030204" pitchFamily="18" charset="0"/>
                          </a:rPr>
                          <m:t> : </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nary>
                        <m:r>
                          <a:rPr lang="en-US" sz="1200">
                            <a:latin typeface="Cambria Math" panose="02040503050406030204" pitchFamily="18" charset="0"/>
                          </a:rPr>
                          <m:t>=1, </m:t>
                        </m:r>
                        <m:r>
                          <m:rPr>
                            <m:sty m:val="p"/>
                          </m:rPr>
                          <a:rPr lang="en-US" sz="1200">
                            <a:latin typeface="Cambria Math" panose="02040503050406030204" pitchFamily="18" charset="0"/>
                          </a:rPr>
                          <m:t>where</m:t>
                        </m:r>
                        <m:r>
                          <a:rPr lang="en-US" sz="1200">
                            <a:latin typeface="Cambria Math" panose="02040503050406030204" pitchFamily="18" charset="0"/>
                          </a:rPr>
                          <m:t> </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x</m:t>
                            </m:r>
                          </m:e>
                          <m:sub>
                            <m:r>
                              <m:rPr>
                                <m:sty m:val="p"/>
                              </m:rPr>
                              <a:rPr lang="en-US" sz="1200">
                                <a:latin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𝑓𝑜𝑟</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𝑖</m:t>
                        </m:r>
                        <m:r>
                          <a:rPr lang="en-US" sz="1200">
                            <a:latin typeface="Cambria Math" panose="02040503050406030204" pitchFamily="18" charset="0"/>
                            <a:ea typeface="Cambria Math" panose="02040503050406030204" pitchFamily="18" charset="0"/>
                          </a:rPr>
                          <m:t>=0,1, …, </m:t>
                        </m:r>
                        <m:r>
                          <m:rPr>
                            <m:sty m:val="p"/>
                          </m:rPr>
                          <a:rPr lang="en-US" sz="1200">
                            <a:latin typeface="Cambria Math" panose="02040503050406030204" pitchFamily="18" charset="0"/>
                            <a:ea typeface="Cambria Math" panose="02040503050406030204" pitchFamily="18" charset="0"/>
                          </a:rPr>
                          <m:t>n</m:t>
                        </m:r>
                      </m:e>
                    </m:d>
                    <m:r>
                      <a:rPr lang="en-US" sz="1200" b="0" i="1" smtClean="0">
                        <a:latin typeface="Cambria Math" panose="02040503050406030204" pitchFamily="18" charset="0"/>
                        <a:ea typeface="Cambria Math" panose="02040503050406030204" pitchFamily="18" charset="0"/>
                      </a:rPr>
                      <m:t>→ </m:t>
                    </m:r>
                  </m:oMath>
                </a14:m>
                <a:r>
                  <a:rPr lang="en-US" sz="1200" dirty="0">
                    <a:solidFill>
                      <a:srgbClr val="000000"/>
                    </a:solidFill>
                  </a:rPr>
                  <a:t>probability simplex </a:t>
                </a:r>
              </a:p>
              <a:p>
                <a:pPr lvl="2" fontAlgn="base">
                  <a:spcAft>
                    <a:spcPts val="500"/>
                  </a:spcAft>
                </a:pPr>
                <a14:m>
                  <m:oMath xmlns:m="http://schemas.openxmlformats.org/officeDocument/2006/math">
                    <m:r>
                      <a:rPr lang="en-US" sz="1200" i="1" smtClean="0">
                        <a:latin typeface="Cambria Math" panose="02040503050406030204" pitchFamily="18" charset="0"/>
                      </a:rPr>
                      <m:t>𝑛</m:t>
                    </m:r>
                    <m:r>
                      <a:rPr lang="en-US" sz="1200" i="1">
                        <a:latin typeface="Cambria Math" panose="02040503050406030204" pitchFamily="18" charset="0"/>
                      </a:rPr>
                      <m:t> </m:t>
                    </m:r>
                  </m:oMath>
                </a14:m>
                <a:r>
                  <a:rPr lang="en-GB" sz="1200" dirty="0"/>
                  <a:t>: number of pure strategies of player </a:t>
                </a:r>
                <a14:m>
                  <m:oMath xmlns:m="http://schemas.openxmlformats.org/officeDocument/2006/math">
                    <m:r>
                      <a:rPr lang="en-US" sz="1200" i="1">
                        <a:latin typeface="Cambria Math" panose="02040503050406030204" pitchFamily="18" charset="0"/>
                      </a:rPr>
                      <m:t>𝑖</m:t>
                    </m:r>
                  </m:oMath>
                </a14:m>
                <a:r>
                  <a:rPr lang="en-US" sz="1200" dirty="0">
                    <a:solidFill>
                      <a:srgbClr val="000000"/>
                    </a:solidFill>
                  </a:rPr>
                  <a:t> </a:t>
                </a:r>
                <a:endParaRPr lang="el-GR" sz="1200" dirty="0">
                  <a:solidFill>
                    <a:srgbClr val="000000"/>
                  </a:solidFill>
                </a:endParaRPr>
              </a:p>
              <a:p>
                <a:pPr lvl="1" fontAlgn="base"/>
                <a:r>
                  <a:rPr lang="en-GB" sz="1400" b="1" dirty="0">
                    <a:solidFill>
                      <a:srgbClr val="000000"/>
                    </a:solidFill>
                  </a:rPr>
                  <a:t>Payoff</a:t>
                </a:r>
                <a:r>
                  <a:rPr lang="en-GB" sz="1400" dirty="0">
                    <a:solidFill>
                      <a:srgbClr val="000000"/>
                    </a:solidFill>
                  </a:rPr>
                  <a:t>  </a:t>
                </a:r>
                <a:r>
                  <a:rPr lang="en-GB" sz="1400" b="1" dirty="0">
                    <a:solidFill>
                      <a:srgbClr val="000000"/>
                    </a:solidFill>
                  </a:rPr>
                  <a:t>→  </a:t>
                </a:r>
                <a:r>
                  <a:rPr lang="en-GB" sz="1400" dirty="0">
                    <a:solidFill>
                      <a:srgbClr val="000000"/>
                    </a:solidFill>
                  </a:rPr>
                  <a:t>value associated with a possible outcome of a game ( set of strategies )</a:t>
                </a:r>
              </a:p>
              <a:p>
                <a:pPr lvl="1" fontAlgn="base"/>
                <a:r>
                  <a:rPr lang="en-GB" sz="1400" b="1" dirty="0">
                    <a:solidFill>
                      <a:srgbClr val="000000"/>
                    </a:solidFill>
                  </a:rPr>
                  <a:t>Utility</a:t>
                </a:r>
                <a:r>
                  <a:rPr lang="en-GB" sz="1400" dirty="0">
                    <a:solidFill>
                      <a:srgbClr val="000000"/>
                    </a:solidFill>
                  </a:rPr>
                  <a:t> function</a:t>
                </a:r>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𝑢</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rPr>
                          <m:t>2</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 …  ×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ea typeface="Cambria Math" panose="02040503050406030204" pitchFamily="18" charset="0"/>
                          </a:rPr>
                          <m:t>𝑁</m:t>
                        </m:r>
                      </m:sub>
                    </m:sSub>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ℝ</m:t>
                    </m:r>
                  </m:oMath>
                </a14:m>
                <a:endParaRPr lang="en-GB" sz="1400" dirty="0">
                  <a:solidFill>
                    <a:srgbClr val="000000"/>
                  </a:solidFill>
                </a:endParaRPr>
              </a:p>
              <a:p>
                <a:pPr lvl="2" fontAlgn="base"/>
                <a:r>
                  <a:rPr lang="en-GB" sz="1200" dirty="0">
                    <a:solidFill>
                      <a:srgbClr val="000000"/>
                    </a:solidFill>
                  </a:rPr>
                  <a:t>strategies → payoffs</a:t>
                </a:r>
              </a:p>
              <a:p>
                <a:pPr lvl="2" fontAlgn="base"/>
                <a:r>
                  <a:rPr lang="en-GB" sz="1200" dirty="0"/>
                  <a:t>combination of strategies played by all players </a:t>
                </a:r>
                <a:endParaRPr lang="el-GR" sz="1200" dirty="0"/>
              </a:p>
              <a:p>
                <a:pPr lvl="1"/>
                <a:r>
                  <a:rPr lang="en-GB" sz="1400" b="1" dirty="0">
                    <a:solidFill>
                      <a:srgbClr val="000000"/>
                    </a:solidFill>
                  </a:rPr>
                  <a:t>Nash equilibrium →</a:t>
                </a:r>
                <a:r>
                  <a:rPr lang="en-GB" sz="1400" dirty="0">
                    <a:solidFill>
                      <a:srgbClr val="000000"/>
                    </a:solidFill>
                  </a:rPr>
                  <a:t> set of strategy profiles in which each strategy is a </a:t>
                </a:r>
                <a:r>
                  <a:rPr lang="en-GB" sz="1400" b="1" dirty="0">
                    <a:solidFill>
                      <a:srgbClr val="000000"/>
                    </a:solidFill>
                  </a:rPr>
                  <a:t>best</a:t>
                </a:r>
                <a:r>
                  <a:rPr lang="en-GB" sz="1400" dirty="0">
                    <a:solidFill>
                      <a:srgbClr val="000000"/>
                    </a:solidFill>
                  </a:rPr>
                  <a:t> </a:t>
                </a:r>
                <a:r>
                  <a:rPr lang="en-GB" sz="1400" b="1" dirty="0">
                    <a:solidFill>
                      <a:srgbClr val="000000"/>
                    </a:solidFill>
                  </a:rPr>
                  <a:t>response</a:t>
                </a:r>
                <a:r>
                  <a:rPr lang="en-GB" sz="1400" dirty="0">
                    <a:solidFill>
                      <a:srgbClr val="000000"/>
                    </a:solidFill>
                  </a:rPr>
                  <a:t> to the strategy of the co-players and no player has the incentive to deviate from their decision ( changing strategy </a:t>
                </a:r>
                <a14:m>
                  <m:oMath xmlns:m="http://schemas.openxmlformats.org/officeDocument/2006/math">
                    <m:r>
                      <a:rPr lang="en-GB" sz="1600" b="1" i="1">
                        <a:solidFill>
                          <a:srgbClr val="000000"/>
                        </a:solidFill>
                        <a:latin typeface="Cambria Math" panose="02040503050406030204" pitchFamily="18" charset="0"/>
                        <a:ea typeface="Cambria Math" panose="02040503050406030204" pitchFamily="18" charset="0"/>
                      </a:rPr>
                      <m:t>↛</m:t>
                    </m:r>
                  </m:oMath>
                </a14:m>
                <a:r>
                  <a:rPr lang="en-GB" sz="1400" b="1" dirty="0">
                    <a:solidFill>
                      <a:srgbClr val="000000"/>
                    </a:solidFill>
                  </a:rPr>
                  <a:t> </a:t>
                </a:r>
                <a:r>
                  <a:rPr lang="en-GB" sz="1400" dirty="0">
                    <a:solidFill>
                      <a:srgbClr val="000000"/>
                    </a:solidFill>
                  </a:rPr>
                  <a:t>payoff increase )</a:t>
                </a:r>
                <a:endParaRPr lang="en-GB" sz="800" dirty="0"/>
              </a:p>
              <a:p>
                <a:pPr lvl="3" fontAlgn="base"/>
                <a:endParaRPr lang="en-GB" sz="1000" dirty="0">
                  <a:solidFill>
                    <a:srgbClr val="000000"/>
                  </a:solidFill>
                </a:endParaRPr>
              </a:p>
              <a:p>
                <a:pPr fontAlgn="base"/>
                <a:r>
                  <a:rPr lang="en-GB" sz="1600" b="1" dirty="0">
                    <a:solidFill>
                      <a:srgbClr val="000000"/>
                    </a:solidFill>
                  </a:rPr>
                  <a:t>Classical game theory VS Evolutionary game theory</a:t>
                </a:r>
                <a:r>
                  <a:rPr lang="en-GB" sz="1600" dirty="0">
                    <a:solidFill>
                      <a:srgbClr val="000000"/>
                    </a:solidFill>
                  </a:rPr>
                  <a:t> </a:t>
                </a:r>
              </a:p>
              <a:p>
                <a:pPr lvl="1" fontAlgn="base"/>
                <a:r>
                  <a:rPr lang="en-GB" sz="1400" b="1" dirty="0">
                    <a:solidFill>
                      <a:srgbClr val="000000"/>
                    </a:solidFill>
                  </a:rPr>
                  <a:t>Static</a:t>
                </a:r>
                <a:r>
                  <a:rPr lang="en-GB" sz="1400" dirty="0">
                    <a:solidFill>
                      <a:srgbClr val="000000"/>
                    </a:solidFill>
                  </a:rPr>
                  <a:t> VS </a:t>
                </a:r>
                <a:r>
                  <a:rPr lang="en-GB" sz="1400" b="1" dirty="0">
                    <a:solidFill>
                      <a:srgbClr val="000000"/>
                    </a:solidFill>
                  </a:rPr>
                  <a:t>Dynamic</a:t>
                </a:r>
                <a:r>
                  <a:rPr lang="en-GB" sz="1400" dirty="0">
                    <a:solidFill>
                      <a:srgbClr val="000000"/>
                    </a:solidFill>
                  </a:rPr>
                  <a:t> strategies</a:t>
                </a:r>
              </a:p>
              <a:p>
                <a:pPr lvl="1" fontAlgn="base"/>
                <a:r>
                  <a:rPr lang="en-GB" sz="1400" b="1" dirty="0">
                    <a:solidFill>
                      <a:srgbClr val="000000"/>
                    </a:solidFill>
                  </a:rPr>
                  <a:t>Evolutionary game theory </a:t>
                </a:r>
                <a:r>
                  <a:rPr lang="en-US" sz="1400" dirty="0">
                    <a:solidFill>
                      <a:srgbClr val="000000"/>
                    </a:solidFill>
                  </a:rPr>
                  <a:t> </a:t>
                </a:r>
                <a14:m>
                  <m:oMath xmlns:m="http://schemas.openxmlformats.org/officeDocument/2006/math">
                    <m:r>
                      <a:rPr lang="en-US" sz="1400" b="0" i="1" smtClean="0">
                        <a:solidFill>
                          <a:srgbClr val="000000"/>
                        </a:solidFill>
                        <a:latin typeface="Cambria Math" panose="02040503050406030204" pitchFamily="18" charset="0"/>
                      </a:rPr>
                      <m:t>→</m:t>
                    </m:r>
                  </m:oMath>
                </a14:m>
                <a:r>
                  <a:rPr lang="en-GB" sz="1400" dirty="0">
                    <a:solidFill>
                      <a:srgbClr val="000000"/>
                    </a:solidFill>
                  </a:rPr>
                  <a:t> dynamics of strategy change through repeated games</a:t>
                </a:r>
              </a:p>
              <a:p>
                <a:pPr lvl="1" fontAlgn="base"/>
                <a:endParaRPr lang="en-GB" sz="1400" dirty="0">
                  <a:solidFill>
                    <a:srgbClr val="000000"/>
                  </a:solidFill>
                </a:endParaRPr>
              </a:p>
              <a:p>
                <a:endParaRPr lang="en-GB" sz="1600" dirty="0">
                  <a:solidFill>
                    <a:srgbClr val="000000"/>
                  </a:solidFill>
                </a:endParaRP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770709" y="2738914"/>
                <a:ext cx="10750731" cy="3933172"/>
              </a:xfrm>
              <a:blipFill>
                <a:blip r:embed="rId5"/>
                <a:stretch>
                  <a:fillRect l="-118" t="-1608"/>
                </a:stretch>
              </a:blipFill>
            </p:spPr>
            <p:txBody>
              <a:bodyPr/>
              <a:lstStyle/>
              <a:p>
                <a:r>
                  <a:rPr lang="en-GR">
                    <a:noFill/>
                  </a:rPr>
                  <a:t> </a:t>
                </a:r>
              </a:p>
            </p:txBody>
          </p:sp>
        </mc:Fallback>
      </mc:AlternateContent>
    </p:spTree>
    <p:extLst>
      <p:ext uri="{BB962C8B-B14F-4D97-AF65-F5344CB8AC3E}">
        <p14:creationId xmlns:p14="http://schemas.microsoft.com/office/powerpoint/2010/main" val="319079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A9F255A5-4F91-0646-9A63-EC3113D7A517}"/>
              </a:ext>
            </a:extLst>
          </p:cNvPr>
          <p:cNvGraphicFramePr>
            <a:graphicFrameLocks noGrp="1"/>
          </p:cNvGraphicFramePr>
          <p:nvPr>
            <p:ph idx="1"/>
            <p:extLst>
              <p:ext uri="{D42A27DB-BD31-4B8C-83A1-F6EECF244321}">
                <p14:modId xmlns:p14="http://schemas.microsoft.com/office/powerpoint/2010/main" val="583492382"/>
              </p:ext>
            </p:extLst>
          </p:nvPr>
        </p:nvGraphicFramePr>
        <p:xfrm>
          <a:off x="4487128" y="406200"/>
          <a:ext cx="7334079" cy="6065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 name="Title 1">
            <a:extLst>
              <a:ext uri="{FF2B5EF4-FFF2-40B4-BE49-F238E27FC236}">
                <a16:creationId xmlns:a16="http://schemas.microsoft.com/office/drawing/2014/main" id="{E83E941B-942E-E840-96F6-99B150EDF947}"/>
              </a:ext>
            </a:extLst>
          </p:cNvPr>
          <p:cNvSpPr txBox="1">
            <a:spLocks/>
          </p:cNvSpPr>
          <p:nvPr/>
        </p:nvSpPr>
        <p:spPr>
          <a:xfrm>
            <a:off x="-1273001" y="379346"/>
            <a:ext cx="4438332"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FFFFF"/>
                </a:solidFill>
                <a:latin typeface="Arial" panose="020B0604020202020204" pitchFamily="34" charset="0"/>
                <a:cs typeface="Arial" panose="020B0604020202020204" pitchFamily="34" charset="0"/>
              </a:rPr>
              <a:t>Proposed 		System</a:t>
            </a:r>
            <a:endParaRPr lang="en-US" sz="40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883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273001" y="379346"/>
            <a:ext cx="4438332" cy="3387497"/>
          </a:xfrm>
        </p:spPr>
        <p:txBody>
          <a:bodyPr anchor="b">
            <a:normAutofit/>
          </a:bodyPr>
          <a:lstStyle/>
          <a:p>
            <a:pPr algn="r"/>
            <a:r>
              <a:rPr lang="en-US" sz="4000" dirty="0">
                <a:solidFill>
                  <a:srgbClr val="FFFFFF"/>
                </a:solidFill>
                <a:latin typeface="Arial" panose="020B0604020202020204" pitchFamily="34" charset="0"/>
                <a:cs typeface="Arial" panose="020B0604020202020204" pitchFamily="34" charset="0"/>
              </a:rPr>
              <a:t>Proposed 		System</a:t>
            </a:r>
          </a:p>
        </p:txBody>
      </p:sp>
      <p:graphicFrame>
        <p:nvGraphicFramePr>
          <p:cNvPr id="11" name="Content Placeholder 2">
            <a:extLst>
              <a:ext uri="{FF2B5EF4-FFF2-40B4-BE49-F238E27FC236}">
                <a16:creationId xmlns:a16="http://schemas.microsoft.com/office/drawing/2014/main" id="{04D50B5E-ECCB-6C44-99D5-74BAC036FE18}"/>
              </a:ext>
            </a:extLst>
          </p:cNvPr>
          <p:cNvGraphicFramePr>
            <a:graphicFrameLocks/>
          </p:cNvGraphicFramePr>
          <p:nvPr>
            <p:extLst>
              <p:ext uri="{D42A27DB-BD31-4B8C-83A1-F6EECF244321}">
                <p14:modId xmlns:p14="http://schemas.microsoft.com/office/powerpoint/2010/main" val="611878470"/>
              </p:ext>
            </p:extLst>
          </p:nvPr>
        </p:nvGraphicFramePr>
        <p:xfrm>
          <a:off x="4472328" y="476147"/>
          <a:ext cx="7363680"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6423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619373" y="1243013"/>
            <a:ext cx="4316233" cy="4371974"/>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Data 		Modelling</a:t>
            </a:r>
            <a:endParaRPr lang="el-GR" sz="4000"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6911788" y="1032986"/>
            <a:ext cx="3872884" cy="4792027"/>
          </a:xfrm>
        </p:spPr>
        <p:txBody>
          <a:bodyPr anchor="ctr">
            <a:normAutofit/>
          </a:bodyPr>
          <a:lstStyle/>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Data Geometry</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Strategy Space</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Payoff</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GB" sz="2400" dirty="0">
                <a:solidFill>
                  <a:srgbClr val="FFFFFF"/>
                </a:solidFill>
                <a:latin typeface="Arial" panose="020B0604020202020204" pitchFamily="34" charset="0"/>
                <a:cs typeface="Arial" panose="020B0604020202020204" pitchFamily="34" charset="0"/>
              </a:rPr>
              <a:t>System Dynamics &amp; Sense Classification</a:t>
            </a:r>
            <a:endParaRPr lang="en-US" sz="2400" dirty="0">
              <a:solidFill>
                <a:srgbClr val="FFFFFF"/>
              </a:solidFill>
              <a:latin typeface="Arial" panose="020B0604020202020204" pitchFamily="34" charset="0"/>
              <a:cs typeface="Arial" panose="020B0604020202020204" pitchFamily="34" charset="0"/>
            </a:endParaRPr>
          </a:p>
          <a:p>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26012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0DA769-27DE-4814-98C3-E6ADA4B1EF85}"/>
              </a:ext>
            </a:extLst>
          </p:cNvPr>
          <p:cNvPicPr>
            <a:picLocks noChangeAspect="1"/>
          </p:cNvPicPr>
          <p:nvPr/>
        </p:nvPicPr>
        <p:blipFill rotWithShape="1">
          <a:blip r:embed="rId3">
            <a:alphaModFix/>
          </a:blip>
          <a:srcRect l="989" r="48610"/>
          <a:stretch/>
        </p:blipFill>
        <p:spPr>
          <a:xfrm>
            <a:off x="7505963" y="10"/>
            <a:ext cx="4686038" cy="6857990"/>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48406" y="0"/>
            <a:ext cx="4803636" cy="1311664"/>
          </a:xfrm>
        </p:spPr>
        <p:txBody>
          <a:bodyPr>
            <a:normAutofit/>
          </a:bodyPr>
          <a:lstStyle/>
          <a:p>
            <a:r>
              <a:rPr lang="en-US" sz="4000" dirty="0">
                <a:solidFill>
                  <a:srgbClr val="000000"/>
                </a:solidFill>
                <a:latin typeface="Arial" panose="020B0604020202020204" pitchFamily="34" charset="0"/>
                <a:cs typeface="Arial" panose="020B0604020202020204" pitchFamily="34" charset="0"/>
              </a:rPr>
              <a:t>Data Geometry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248406" y="768325"/>
                <a:ext cx="7257556" cy="6559825"/>
              </a:xfrm>
            </p:spPr>
            <p:txBody>
              <a:bodyPr anchor="ctr">
                <a:noAutofit/>
              </a:bodyPr>
              <a:lstStyle/>
              <a:p>
                <a:pPr fontAlgn="base"/>
                <a:r>
                  <a:rPr lang="en-GB" sz="1600" b="1" dirty="0">
                    <a:solidFill>
                      <a:srgbClr val="000000"/>
                    </a:solidFill>
                  </a:rPr>
                  <a:t>List</a:t>
                </a:r>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𝐼</m:t>
                    </m:r>
                  </m:oMath>
                </a14:m>
                <a:r>
                  <a:rPr lang="en-GB" sz="1600" dirty="0">
                    <a:solidFill>
                      <a:srgbClr val="000000"/>
                    </a:solidFill>
                  </a:rPr>
                  <a:t> of </a:t>
                </a:r>
                <a14:m>
                  <m:oMath xmlns:m="http://schemas.openxmlformats.org/officeDocument/2006/math">
                    <m:r>
                      <a:rPr lang="en-US" sz="1600" b="0" i="1">
                        <a:solidFill>
                          <a:srgbClr val="000000"/>
                        </a:solidFill>
                        <a:latin typeface="Cambria Math" panose="02040503050406030204" pitchFamily="18" charset="0"/>
                      </a:rPr>
                      <m:t>𝑁</m:t>
                    </m:r>
                  </m:oMath>
                </a14:m>
                <a:r>
                  <a:rPr lang="en-GB" sz="1600" dirty="0">
                    <a:solidFill>
                      <a:srgbClr val="000000"/>
                    </a:solidFill>
                  </a:rPr>
                  <a:t> </a:t>
                </a:r>
                <a:r>
                  <a:rPr lang="en-GB" sz="1600" b="1" dirty="0">
                    <a:solidFill>
                      <a:srgbClr val="000000"/>
                    </a:solidFill>
                  </a:rPr>
                  <a:t>words</a:t>
                </a:r>
                <a:r>
                  <a:rPr lang="en-GB" sz="1600" dirty="0">
                    <a:solidFill>
                      <a:srgbClr val="000000"/>
                    </a:solidFill>
                  </a:rPr>
                  <a:t> from the text </a:t>
                </a:r>
              </a:p>
              <a:p>
                <a:pPr lvl="1" fontAlgn="base"/>
                <a14:m>
                  <m:oMath xmlns:m="http://schemas.openxmlformats.org/officeDocument/2006/math">
                    <m:r>
                      <a:rPr lang="en-US" sz="1600" i="1">
                        <a:solidFill>
                          <a:srgbClr val="000000"/>
                        </a:solidFill>
                        <a:latin typeface="Cambria Math" panose="02040503050406030204" pitchFamily="18" charset="0"/>
                      </a:rPr>
                      <m:t>𝐼</m:t>
                    </m:r>
                    <m:r>
                      <a:rPr lang="en-US" sz="1600" b="0" i="1">
                        <a:solidFill>
                          <a:srgbClr val="000000"/>
                        </a:solidFill>
                        <a:latin typeface="Cambria Math" panose="02040503050406030204" pitchFamily="18" charset="0"/>
                      </a:rPr>
                      <m:t>={</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1</m:t>
                        </m:r>
                      </m:sub>
                    </m:sSub>
                    <m:r>
                      <a:rPr lang="en-US" sz="1600" b="0" i="1">
                        <a:solidFill>
                          <a:srgbClr val="000000"/>
                        </a:solidFill>
                        <a:latin typeface="Cambria Math" panose="02040503050406030204" pitchFamily="18" charset="0"/>
                      </a:rPr>
                      <m:t>,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2</m:t>
                        </m:r>
                      </m:sub>
                    </m:sSub>
                    <m:r>
                      <a:rPr lang="en-US" sz="1600" b="0" i="1">
                        <a:solidFill>
                          <a:srgbClr val="000000"/>
                        </a:solidFill>
                        <a:latin typeface="Cambria Math" panose="02040503050406030204" pitchFamily="18" charset="0"/>
                      </a:rPr>
                      <m:t>, …,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𝑁</m:t>
                        </m:r>
                      </m:sub>
                    </m:sSub>
                    <m:r>
                      <a:rPr lang="en-US" sz="1600" b="0" i="1">
                        <a:solidFill>
                          <a:srgbClr val="000000"/>
                        </a:solidFill>
                        <a:latin typeface="Cambria Math" panose="02040503050406030204" pitchFamily="18" charset="0"/>
                      </a:rPr>
                      <m:t>}</m:t>
                    </m:r>
                  </m:oMath>
                </a14:m>
                <a:r>
                  <a:rPr lang="en-GB" sz="1600" dirty="0">
                    <a:solidFill>
                      <a:srgbClr val="000000"/>
                    </a:solidFill>
                  </a:rPr>
                  <a:t>  </a:t>
                </a:r>
              </a:p>
              <a:p>
                <a:pPr lvl="1" fontAlgn="base"/>
                <a:endParaRPr lang="en-GB" sz="1600" dirty="0">
                  <a:solidFill>
                    <a:srgbClr val="000000"/>
                  </a:solidFill>
                </a:endParaRPr>
              </a:p>
              <a:p>
                <a:pPr fontAlgn="base"/>
                <a:r>
                  <a:rPr lang="en-GB" sz="1600" b="1" dirty="0">
                    <a:solidFill>
                      <a:srgbClr val="000000"/>
                    </a:solidFill>
                  </a:rPr>
                  <a:t>Word</a:t>
                </a:r>
                <a:r>
                  <a:rPr lang="en-GB" sz="1600" dirty="0">
                    <a:solidFill>
                      <a:srgbClr val="000000"/>
                    </a:solidFill>
                  </a:rPr>
                  <a:t> </a:t>
                </a:r>
                <a:r>
                  <a:rPr lang="en-GB" sz="1600" b="1" dirty="0">
                    <a:solidFill>
                      <a:srgbClr val="000000"/>
                    </a:solidFill>
                  </a:rPr>
                  <a:t>similarity </a:t>
                </a:r>
                <a:r>
                  <a:rPr lang="en-GB" sz="1600" dirty="0">
                    <a:solidFill>
                      <a:srgbClr val="000000"/>
                    </a:solidFill>
                  </a:rPr>
                  <a:t>matrix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𝑊</m:t>
                        </m:r>
                      </m:e>
                      <m:sub>
                        <m:r>
                          <a:rPr lang="en-US" sz="1600" b="0" i="1">
                            <a:solidFill>
                              <a:srgbClr val="000000"/>
                            </a:solidFill>
                            <a:latin typeface="Cambria Math" panose="02040503050406030204" pitchFamily="18" charset="0"/>
                          </a:rPr>
                          <m:t>𝑁</m:t>
                        </m:r>
                        <m:r>
                          <a:rPr lang="en-US" sz="1600" b="0" i="1" smtClean="0">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rPr>
                          <m:t>𝑁</m:t>
                        </m:r>
                      </m:sub>
                    </m:sSub>
                  </m:oMath>
                </a14:m>
                <a:endParaRPr lang="en-GB" sz="1600" dirty="0">
                  <a:solidFill>
                    <a:srgbClr val="000000"/>
                  </a:solidFill>
                </a:endParaRPr>
              </a:p>
              <a:p>
                <a:pPr lvl="1" fontAlgn="base"/>
                <a:r>
                  <a:rPr lang="en-GB" sz="1600" dirty="0">
                    <a:solidFill>
                      <a:srgbClr val="000000"/>
                    </a:solidFill>
                  </a:rPr>
                  <a:t>Pairwise </a:t>
                </a:r>
                <a:r>
                  <a:rPr lang="en-GB" sz="1600" b="1" dirty="0">
                    <a:solidFill>
                      <a:srgbClr val="000000"/>
                    </a:solidFill>
                  </a:rPr>
                  <a:t>similarities</a:t>
                </a:r>
                <a:r>
                  <a:rPr lang="en-GB" sz="1600" dirty="0">
                    <a:solidFill>
                      <a:srgbClr val="000000"/>
                    </a:solidFill>
                  </a:rPr>
                  <a:t> among words →  players’ interactions</a:t>
                </a:r>
              </a:p>
              <a:p>
                <a:pPr lvl="1" fontAlgn="base"/>
                <a14:m>
                  <m:oMath xmlns:m="http://schemas.openxmlformats.org/officeDocument/2006/math">
                    <m:sSub>
                      <m:sSubPr>
                        <m:ctrlPr>
                          <a:rPr lang="en-GB"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𝑤</m:t>
                        </m:r>
                      </m:e>
                      <m:sub>
                        <m:r>
                          <a:rPr lang="en-US" sz="1600" b="0" i="1">
                            <a:solidFill>
                              <a:srgbClr val="000000"/>
                            </a:solidFill>
                            <a:latin typeface="Cambria Math" panose="02040503050406030204" pitchFamily="18" charset="0"/>
                          </a:rPr>
                          <m:t>𝑘𝑗</m:t>
                        </m:r>
                      </m:sub>
                    </m:sSub>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sim</m:t>
                    </m:r>
                    <m:r>
                      <a:rPr lang="en-US" sz="1600" b="0" i="0">
                        <a:solidFill>
                          <a:srgbClr val="000000"/>
                        </a:solidFill>
                        <a:latin typeface="Cambria Math" panose="02040503050406030204" pitchFamily="18" charset="0"/>
                      </a:rPr>
                      <m:t> </m:t>
                    </m:r>
                    <m:d>
                      <m:dPr>
                        <m:ctrlPr>
                          <a:rPr lang="en-US" sz="1600" b="0" i="1">
                            <a:solidFill>
                              <a:srgbClr val="000000"/>
                            </a:solidFill>
                            <a:latin typeface="Cambria Math" panose="02040503050406030204" pitchFamily="18" charset="0"/>
                          </a:rPr>
                        </m:ctrlPr>
                      </m:dPr>
                      <m:e>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𝑘</m:t>
                            </m:r>
                          </m:sub>
                        </m:sSub>
                        <m:r>
                          <a:rPr lang="en-US" sz="1600" b="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𝑗</m:t>
                            </m:r>
                          </m:sub>
                        </m:sSub>
                      </m:e>
                    </m:d>
                    <m:r>
                      <a:rPr lang="en-US" sz="1600" b="0" i="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 </m:t>
                    </m:r>
                    <m:r>
                      <a:rPr lang="en-US" sz="1600" b="0" i="1" smtClean="0">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r>
                      <a:rPr lang="en-US" sz="1600" b="0" i="1" smtClean="0">
                        <a:solidFill>
                          <a:srgbClr val="000000"/>
                        </a:solidFill>
                        <a:latin typeface="Cambria Math" panose="02040503050406030204" pitchFamily="18" charset="0"/>
                        <a:ea typeface="Cambria Math" panose="02040503050406030204" pitchFamily="18" charset="0"/>
                      </a:rPr>
                      <m:t>=1, 2 …,  </m:t>
                    </m:r>
                    <m:r>
                      <a:rPr lang="en-US" sz="1600" b="0" i="1" smtClean="0">
                        <a:solidFill>
                          <a:srgbClr val="000000"/>
                        </a:solidFill>
                        <a:latin typeface="Cambria Math" panose="02040503050406030204" pitchFamily="18" charset="0"/>
                        <a:ea typeface="Cambria Math" panose="02040503050406030204" pitchFamily="18" charset="0"/>
                      </a:rPr>
                      <m:t>𝑁</m:t>
                    </m:r>
                    <m:r>
                      <a:rPr lang="en-US" sz="1600" b="0" i="1">
                        <a:solidFill>
                          <a:srgbClr val="000000"/>
                        </a:solidFill>
                        <a:latin typeface="Cambria Math" panose="02040503050406030204" pitchFamily="18" charset="0"/>
                        <a:ea typeface="Cambria Math" panose="02040503050406030204" pitchFamily="18" charset="0"/>
                      </a:rPr>
                      <m:t> </m:t>
                    </m:r>
                    <m:r>
                      <a:rPr lang="en-US" sz="1600" b="0" i="1" smtClean="0">
                        <a:solidFill>
                          <a:srgbClr val="000000"/>
                        </a:solidFill>
                        <a:latin typeface="Cambria Math" panose="02040503050406030204" pitchFamily="18" charset="0"/>
                        <a:ea typeface="Cambria Math" panose="02040503050406030204" pitchFamily="18" charset="0"/>
                      </a:rPr>
                      <m:t> </m:t>
                    </m:r>
                    <m:r>
                      <a:rPr lang="en-US" sz="1600" b="0" i="1" smtClean="0">
                        <a:solidFill>
                          <a:srgbClr val="000000"/>
                        </a:solidFill>
                        <a:latin typeface="Cambria Math" panose="02040503050406030204" pitchFamily="18" charset="0"/>
                        <a:ea typeface="Cambria Math" panose="02040503050406030204" pitchFamily="18" charset="0"/>
                      </a:rPr>
                      <m:t>𝑎𝑛𝑑</m:t>
                    </m:r>
                    <m:r>
                      <a:rPr lang="en-US" sz="1600" b="0" i="1" smtClean="0">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oMath>
                </a14:m>
                <a:endParaRPr lang="en-GB" sz="1600" dirty="0">
                  <a:solidFill>
                    <a:srgbClr val="000000"/>
                  </a:solidFill>
                </a:endParaRPr>
              </a:p>
              <a:p>
                <a:pPr lvl="1" fontAlgn="base"/>
                <a:r>
                  <a:rPr lang="en-GB" sz="1600" dirty="0">
                    <a:solidFill>
                      <a:srgbClr val="000000"/>
                    </a:solidFill>
                  </a:rPr>
                  <a:t>Weighted adjacency matrix of the graph </a:t>
                </a:r>
              </a:p>
              <a:p>
                <a:pPr lvl="1" fontAlgn="base"/>
                <a:endParaRPr lang="en-GB" sz="1600" dirty="0">
                  <a:solidFill>
                    <a:srgbClr val="000000"/>
                  </a:solidFill>
                </a:endParaRPr>
              </a:p>
              <a:p>
                <a:pPr fontAlgn="base"/>
                <a:r>
                  <a:rPr lang="en-GB" sz="1600" b="1" dirty="0">
                    <a:solidFill>
                      <a:srgbClr val="000000"/>
                    </a:solidFill>
                  </a:rPr>
                  <a:t>Similarity </a:t>
                </a:r>
                <a:r>
                  <a:rPr lang="en-GB" sz="1600" dirty="0">
                    <a:solidFill>
                      <a:srgbClr val="000000"/>
                    </a:solidFill>
                  </a:rPr>
                  <a:t>measure: strength of </a:t>
                </a:r>
                <a:r>
                  <a:rPr lang="en-GB" sz="1600" b="1" dirty="0">
                    <a:solidFill>
                      <a:srgbClr val="000000"/>
                    </a:solidFill>
                  </a:rPr>
                  <a:t>co-occurrence</a:t>
                </a:r>
                <a:r>
                  <a:rPr lang="en-GB" sz="1600" dirty="0">
                    <a:solidFill>
                      <a:srgbClr val="000000"/>
                    </a:solidFill>
                  </a:rPr>
                  <a:t> between words </a:t>
                </a:r>
                <a14:m>
                  <m:oMath xmlns:m="http://schemas.openxmlformats.org/officeDocument/2006/math">
                    <m:r>
                      <a:rPr lang="en-US" sz="1600" b="0" i="1">
                        <a:solidFill>
                          <a:srgbClr val="000000"/>
                        </a:solidFill>
                        <a:latin typeface="Cambria Math" panose="02040503050406030204" pitchFamily="18" charset="0"/>
                      </a:rPr>
                      <m:t>𝑖</m:t>
                    </m:r>
                  </m:oMath>
                </a14:m>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𝑗</m:t>
                    </m:r>
                    <m:r>
                      <a:rPr lang="en-US" sz="1600" i="1">
                        <a:solidFill>
                          <a:srgbClr val="000000"/>
                        </a:solidFill>
                        <a:latin typeface="Cambria Math" panose="02040503050406030204" pitchFamily="18" charset="0"/>
                      </a:rPr>
                      <m:t> </m:t>
                    </m:r>
                  </m:oMath>
                </a14:m>
                <a:r>
                  <a:rPr lang="en-GB" sz="1600" dirty="0">
                    <a:solidFill>
                      <a:srgbClr val="000000"/>
                    </a:solidFill>
                  </a:rPr>
                  <a:t> </a:t>
                </a:r>
              </a:p>
              <a:p>
                <a:pPr lvl="1" fontAlgn="base"/>
                <a:r>
                  <a:rPr lang="en-GB" sz="1600" b="1" dirty="0">
                    <a:solidFill>
                      <a:srgbClr val="000000"/>
                    </a:solidFill>
                  </a:rPr>
                  <a:t>Semantically</a:t>
                </a:r>
                <a:r>
                  <a:rPr lang="en-GB" sz="1600" dirty="0">
                    <a:solidFill>
                      <a:srgbClr val="000000"/>
                    </a:solidFill>
                  </a:rPr>
                  <a:t> </a:t>
                </a:r>
                <a:r>
                  <a:rPr lang="en-GB" sz="1600" b="1" dirty="0">
                    <a:solidFill>
                      <a:srgbClr val="000000"/>
                    </a:solidFill>
                  </a:rPr>
                  <a:t>correlated</a:t>
                </a:r>
                <a:r>
                  <a:rPr lang="en-GB" sz="1600" dirty="0">
                    <a:solidFill>
                      <a:srgbClr val="000000"/>
                    </a:solidFill>
                  </a:rPr>
                  <a:t> words</a:t>
                </a:r>
              </a:p>
              <a:p>
                <a:pPr lvl="1" fontAlgn="base"/>
                <a:r>
                  <a:rPr lang="en-GB" sz="1600" dirty="0">
                    <a:solidFill>
                      <a:srgbClr val="000000"/>
                    </a:solidFill>
                  </a:rPr>
                  <a:t>8 </a:t>
                </a:r>
                <a:r>
                  <a:rPr lang="en-GB" sz="1600" b="1" dirty="0">
                    <a:solidFill>
                      <a:srgbClr val="000000"/>
                    </a:solidFill>
                  </a:rPr>
                  <a:t>association</a:t>
                </a:r>
                <a:r>
                  <a:rPr lang="en-GB" sz="1600" dirty="0">
                    <a:solidFill>
                      <a:srgbClr val="000000"/>
                    </a:solidFill>
                  </a:rPr>
                  <a:t> measures: Dice coefficient (dice), modified Dice coefficient (</a:t>
                </a:r>
                <a:r>
                  <a:rPr lang="en-GB" sz="1600" dirty="0" err="1">
                    <a:solidFill>
                      <a:srgbClr val="000000"/>
                    </a:solidFill>
                  </a:rPr>
                  <a:t>mDice</a:t>
                </a:r>
                <a:r>
                  <a:rPr lang="en-GB" sz="1600" dirty="0">
                    <a:solidFill>
                      <a:srgbClr val="000000"/>
                    </a:solidFill>
                  </a:rPr>
                  <a:t>), pointwise mutual information (</a:t>
                </a:r>
                <a:r>
                  <a:rPr lang="en-GB" sz="1600" dirty="0" err="1">
                    <a:solidFill>
                      <a:srgbClr val="000000"/>
                    </a:solidFill>
                  </a:rPr>
                  <a:t>pmi</a:t>
                </a:r>
                <a:r>
                  <a:rPr lang="en-GB" sz="1600" dirty="0">
                    <a:solidFill>
                      <a:srgbClr val="000000"/>
                    </a:solidFill>
                  </a:rPr>
                  <a:t>), t-score measure (t-score), z-score measure (z-score), odds ration (odds-r), chi-squared test (chi-s), chi-squared correct (chi-s-c).</a:t>
                </a:r>
              </a:p>
              <a:p>
                <a:pPr lvl="1" fontAlgn="base"/>
                <a:endParaRPr lang="en-GB" sz="1600" dirty="0">
                  <a:solidFill>
                    <a:srgbClr val="000000"/>
                  </a:solidFill>
                </a:endParaRPr>
              </a:p>
              <a:p>
                <a:pPr fontAlgn="base"/>
                <a:r>
                  <a:rPr lang="en-GB" sz="1600" b="1" dirty="0">
                    <a:solidFill>
                      <a:srgbClr val="000000"/>
                    </a:solidFill>
                  </a:rPr>
                  <a:t>Proximity</a:t>
                </a:r>
                <a:r>
                  <a:rPr lang="en-GB" sz="1600" dirty="0">
                    <a:solidFill>
                      <a:srgbClr val="000000"/>
                    </a:solidFill>
                  </a:rPr>
                  <a:t> relations with </a:t>
                </a:r>
                <a14:m>
                  <m:oMath xmlns:m="http://schemas.openxmlformats.org/officeDocument/2006/math">
                    <m:r>
                      <a:rPr lang="en-US" sz="1600" b="0" i="1">
                        <a:solidFill>
                          <a:srgbClr val="000000"/>
                        </a:solidFill>
                        <a:latin typeface="Cambria Math" panose="02040503050406030204" pitchFamily="18" charset="0"/>
                      </a:rPr>
                      <m:t>𝑛</m:t>
                    </m:r>
                    <m:r>
                      <a:rPr lang="en-US" sz="1600" i="1">
                        <a:solidFill>
                          <a:srgbClr val="000000"/>
                        </a:solidFill>
                        <a:latin typeface="Cambria Math" panose="02040503050406030204" pitchFamily="18" charset="0"/>
                      </a:rPr>
                      <m:t> </m:t>
                    </m:r>
                  </m:oMath>
                </a14:m>
                <a:r>
                  <a:rPr lang="en-GB" sz="1600" dirty="0">
                    <a:solidFill>
                      <a:srgbClr val="000000"/>
                    </a:solidFill>
                  </a:rPr>
                  <a:t>- neighbours ( similarity </a:t>
                </a:r>
                <a:r>
                  <a:rPr lang="en-GB" sz="1600" b="1" dirty="0">
                    <a:solidFill>
                      <a:srgbClr val="000000"/>
                    </a:solidFill>
                  </a:rPr>
                  <a:t>augmentation</a:t>
                </a:r>
                <a:r>
                  <a:rPr lang="en-GB" sz="1600" dirty="0">
                    <a:solidFill>
                      <a:srgbClr val="000000"/>
                    </a:solidFill>
                  </a:rPr>
                  <a:t>)    </a:t>
                </a:r>
              </a:p>
              <a:p>
                <a:pPr lvl="1" fontAlgn="base"/>
                <a:r>
                  <a:rPr lang="en-GB" sz="1600" dirty="0">
                    <a:solidFill>
                      <a:srgbClr val="000000"/>
                    </a:solidFill>
                  </a:rPr>
                  <a:t>Sentence </a:t>
                </a:r>
                <a:r>
                  <a:rPr lang="en-GB" sz="1600" b="1" dirty="0">
                    <a:solidFill>
                      <a:srgbClr val="000000"/>
                    </a:solidFill>
                  </a:rPr>
                  <a:t>structure</a:t>
                </a:r>
              </a:p>
              <a:p>
                <a:pPr lvl="1" fontAlgn="base"/>
                <a:r>
                  <a:rPr lang="en-GB" sz="1600" dirty="0">
                    <a:solidFill>
                      <a:srgbClr val="000000"/>
                    </a:solidFill>
                  </a:rPr>
                  <a:t>Size of </a:t>
                </a:r>
                <a14:m>
                  <m:oMath xmlns:m="http://schemas.openxmlformats.org/officeDocument/2006/math">
                    <m:r>
                      <a:rPr lang="en-US" sz="1600" i="1">
                        <a:solidFill>
                          <a:srgbClr val="000000"/>
                        </a:solidFill>
                        <a:latin typeface="Cambria Math" panose="02040503050406030204" pitchFamily="18" charset="0"/>
                      </a:rPr>
                      <m:t> </m:t>
                    </m:r>
                    <m:r>
                      <a:rPr lang="en-US" sz="1600" b="1" i="1">
                        <a:solidFill>
                          <a:srgbClr val="000000"/>
                        </a:solidFill>
                        <a:latin typeface="Cambria Math" panose="02040503050406030204" pitchFamily="18" charset="0"/>
                      </a:rPr>
                      <m:t>𝒏</m:t>
                    </m:r>
                    <m:r>
                      <a:rPr lang="en-US" sz="1600" b="0" i="1">
                        <a:solidFill>
                          <a:srgbClr val="000000"/>
                        </a:solidFill>
                        <a:latin typeface="Cambria Math" panose="02040503050406030204" pitchFamily="18" charset="0"/>
                      </a:rPr>
                      <m:t> </m:t>
                    </m:r>
                  </m:oMath>
                </a14:m>
                <a:r>
                  <a:rPr lang="en-GB" sz="1600" dirty="0">
                    <a:solidFill>
                      <a:srgbClr val="000000"/>
                    </a:solidFill>
                  </a:rPr>
                  <a:t>: fixed expressions / semantic concepts</a:t>
                </a:r>
              </a:p>
              <a:p>
                <a:pPr fontAlgn="base"/>
                <a:endParaRPr lang="en-GB" sz="1600" dirty="0">
                  <a:solidFill>
                    <a:srgbClr val="000000"/>
                  </a:solidFill>
                </a:endParaRP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248406" y="768325"/>
                <a:ext cx="7257556" cy="6559825"/>
              </a:xfrm>
              <a:blipFill>
                <a:blip r:embed="rId4"/>
                <a:stretch>
                  <a:fillRect l="-350"/>
                </a:stretch>
              </a:blipFill>
            </p:spPr>
            <p:txBody>
              <a:bodyPr/>
              <a:lstStyle/>
              <a:p>
                <a:r>
                  <a:rPr lang="en-GR">
                    <a:noFill/>
                  </a:rPr>
                  <a:t> </a:t>
                </a:r>
              </a:p>
            </p:txBody>
          </p:sp>
        </mc:Fallback>
      </mc:AlternateContent>
    </p:spTree>
    <p:extLst>
      <p:ext uri="{BB962C8B-B14F-4D97-AF65-F5344CB8AC3E}">
        <p14:creationId xmlns:p14="http://schemas.microsoft.com/office/powerpoint/2010/main" val="324733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page21image35824160">
            <a:extLst>
              <a:ext uri="{FF2B5EF4-FFF2-40B4-BE49-F238E27FC236}">
                <a16:creationId xmlns:a16="http://schemas.microsoft.com/office/drawing/2014/main" id="{54377EDC-6F85-4547-8D74-BF73752056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6568" y="2620507"/>
            <a:ext cx="3556492" cy="319195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21image35831232">
            <a:extLst>
              <a:ext uri="{FF2B5EF4-FFF2-40B4-BE49-F238E27FC236}">
                <a16:creationId xmlns:a16="http://schemas.microsoft.com/office/drawing/2014/main" id="{AC761F46-8265-0B47-AC9F-94365CCF4E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9" r="-223"/>
          <a:stretch/>
        </p:blipFill>
        <p:spPr bwMode="auto">
          <a:xfrm>
            <a:off x="268942" y="2565533"/>
            <a:ext cx="3556492" cy="32056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page21image35824368">
            <a:extLst>
              <a:ext uri="{FF2B5EF4-FFF2-40B4-BE49-F238E27FC236}">
                <a16:creationId xmlns:a16="http://schemas.microsoft.com/office/drawing/2014/main" id="{D8F7B374-305D-4240-B703-4BEDEF4EE81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13879" y="2579186"/>
            <a:ext cx="3556492" cy="3191953"/>
          </a:xfrm>
          <a:prstGeom prst="rect">
            <a:avLst/>
          </a:prstGeom>
          <a:noFill/>
          <a:extLst>
            <a:ext uri="{909E8E84-426E-40DD-AFC4-6F175D3DCCD1}">
              <a14:hiddenFill xmlns:a14="http://schemas.microsoft.com/office/drawing/2010/main">
                <a:solidFill>
                  <a:srgbClr val="FFFFFF"/>
                </a:solidFill>
              </a14:hiddenFill>
            </a:ext>
          </a:extLst>
        </p:spPr>
      </p:pic>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Data Geometry</a:t>
            </a:r>
          </a:p>
        </p:txBody>
      </p:sp>
      <p:sp>
        <p:nvSpPr>
          <p:cNvPr id="2" name="Rectangle 1">
            <a:extLst>
              <a:ext uri="{FF2B5EF4-FFF2-40B4-BE49-F238E27FC236}">
                <a16:creationId xmlns:a16="http://schemas.microsoft.com/office/drawing/2014/main" id="{672FF764-2858-6C4B-B0A7-46F912729DB7}"/>
              </a:ext>
            </a:extLst>
          </p:cNvPr>
          <p:cNvSpPr/>
          <p:nvPr/>
        </p:nvSpPr>
        <p:spPr>
          <a:xfrm>
            <a:off x="960993" y="5918024"/>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1</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144FCF8-98D1-EB40-9BB6-3763DFB05CF9}"/>
                  </a:ext>
                </a:extLst>
              </p:cNvPr>
              <p:cNvSpPr/>
              <p:nvPr/>
            </p:nvSpPr>
            <p:spPr>
              <a:xfrm>
                <a:off x="5056392" y="5918024"/>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2</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xmlns="">
          <p:sp>
            <p:nvSpPr>
              <p:cNvPr id="11" name="Rectangle 10">
                <a:extLst>
                  <a:ext uri="{FF2B5EF4-FFF2-40B4-BE49-F238E27FC236}">
                    <a16:creationId xmlns:a16="http://schemas.microsoft.com/office/drawing/2014/main" id="{4144FCF8-98D1-EB40-9BB6-3763DFB05CF9}"/>
                  </a:ext>
                </a:extLst>
              </p:cNvPr>
              <p:cNvSpPr>
                <a:spLocks noRot="1" noChangeAspect="1" noMove="1" noResize="1" noEditPoints="1" noAdjustHandles="1" noChangeArrowheads="1" noChangeShapeType="1" noTextEdit="1"/>
              </p:cNvSpPr>
              <p:nvPr/>
            </p:nvSpPr>
            <p:spPr>
              <a:xfrm>
                <a:off x="5056392" y="5918024"/>
                <a:ext cx="2140394" cy="261610"/>
              </a:xfrm>
              <a:prstGeom prst="rect">
                <a:avLst/>
              </a:prstGeom>
              <a:blipFill>
                <a:blip r:embed="rId6"/>
                <a:stretch>
                  <a:fillRect b="-19048"/>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48D1FE4-5A73-0C4D-BA96-BD156A9787A5}"/>
                  </a:ext>
                </a:extLst>
              </p:cNvPr>
              <p:cNvSpPr/>
              <p:nvPr/>
            </p:nvSpPr>
            <p:spPr>
              <a:xfrm>
                <a:off x="9009311" y="5918024"/>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3</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xmlns="">
          <p:sp>
            <p:nvSpPr>
              <p:cNvPr id="12" name="Rectangle 11">
                <a:extLst>
                  <a:ext uri="{FF2B5EF4-FFF2-40B4-BE49-F238E27FC236}">
                    <a16:creationId xmlns:a16="http://schemas.microsoft.com/office/drawing/2014/main" id="{A48D1FE4-5A73-0C4D-BA96-BD156A9787A5}"/>
                  </a:ext>
                </a:extLst>
              </p:cNvPr>
              <p:cNvSpPr>
                <a:spLocks noRot="1" noChangeAspect="1" noMove="1" noResize="1" noEditPoints="1" noAdjustHandles="1" noChangeArrowheads="1" noChangeShapeType="1" noTextEdit="1"/>
              </p:cNvSpPr>
              <p:nvPr/>
            </p:nvSpPr>
            <p:spPr>
              <a:xfrm>
                <a:off x="9009311" y="5918024"/>
                <a:ext cx="2271006" cy="261610"/>
              </a:xfrm>
              <a:prstGeom prst="rect">
                <a:avLst/>
              </a:prstGeom>
              <a:blipFill>
                <a:blip r:embed="rId7"/>
                <a:stretch>
                  <a:fillRect b="-19048"/>
                </a:stretch>
              </a:blipFill>
            </p:spPr>
            <p:txBody>
              <a:bodyPr/>
              <a:lstStyle/>
              <a:p>
                <a:r>
                  <a:rPr lang="en-GR">
                    <a:noFill/>
                  </a:rPr>
                  <a:t> </a:t>
                </a:r>
              </a:p>
            </p:txBody>
          </p:sp>
        </mc:Fallback>
      </mc:AlternateContent>
    </p:spTree>
    <p:extLst>
      <p:ext uri="{BB962C8B-B14F-4D97-AF65-F5344CB8AC3E}">
        <p14:creationId xmlns:p14="http://schemas.microsoft.com/office/powerpoint/2010/main" val="123304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4775</TotalTime>
  <Words>2158</Words>
  <Application>Microsoft Macintosh PowerPoint</Application>
  <PresentationFormat>Widescreen</PresentationFormat>
  <Paragraphs>353</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Palatino</vt:lpstr>
      <vt:lpstr>Wingdings</vt:lpstr>
      <vt:lpstr>Office Theme</vt:lpstr>
      <vt:lpstr>A Game – Theoretic Approach to  Word Sense Disambiguation </vt:lpstr>
      <vt:lpstr>Introduction</vt:lpstr>
      <vt:lpstr>PowerPoint Presentation</vt:lpstr>
      <vt:lpstr>Game Theory</vt:lpstr>
      <vt:lpstr>PowerPoint Presentation</vt:lpstr>
      <vt:lpstr>Proposed   System</vt:lpstr>
      <vt:lpstr>Data   Modelling</vt:lpstr>
      <vt:lpstr>Data Geometry</vt:lpstr>
      <vt:lpstr>PowerPoint Presentation</vt:lpstr>
      <vt:lpstr>PowerPoint Presentation</vt:lpstr>
      <vt:lpstr>PowerPoint Presentation</vt:lpstr>
      <vt:lpstr>PowerPoint Presentation</vt:lpstr>
      <vt:lpstr>Payoff</vt:lpstr>
      <vt:lpstr>System Dynamics &amp; Sense Classification</vt:lpstr>
      <vt:lpstr>System Dynamics &amp; Sense Classification</vt:lpstr>
      <vt:lpstr>System Dynamics &amp;  Sense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Parameter Tuning</dc:title>
  <dc:creator>lt1200020@o365.uoa.gr</dc:creator>
  <cp:lastModifiedBy>Christina-Theano Kylafi</cp:lastModifiedBy>
  <cp:revision>484</cp:revision>
  <cp:lastPrinted>2021-02-07T22:17:03Z</cp:lastPrinted>
  <dcterms:created xsi:type="dcterms:W3CDTF">2021-02-03T20:20:42Z</dcterms:created>
  <dcterms:modified xsi:type="dcterms:W3CDTF">2021-02-07T23:11:03Z</dcterms:modified>
</cp:coreProperties>
</file>